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1" r:id="rId3"/>
  </p:sldMasterIdLst>
  <p:notesMasterIdLst>
    <p:notesMasterId r:id="rId75"/>
  </p:notesMasterIdLst>
  <p:sldIdLst>
    <p:sldId id="584" r:id="rId4"/>
    <p:sldId id="586" r:id="rId5"/>
    <p:sldId id="585" r:id="rId6"/>
    <p:sldId id="587" r:id="rId7"/>
    <p:sldId id="588" r:id="rId8"/>
    <p:sldId id="589" r:id="rId9"/>
    <p:sldId id="590" r:id="rId10"/>
    <p:sldId id="591" r:id="rId11"/>
    <p:sldId id="592" r:id="rId12"/>
    <p:sldId id="598" r:id="rId13"/>
    <p:sldId id="593" r:id="rId14"/>
    <p:sldId id="550" r:id="rId15"/>
    <p:sldId id="557" r:id="rId16"/>
    <p:sldId id="558" r:id="rId17"/>
    <p:sldId id="559" r:id="rId18"/>
    <p:sldId id="560" r:id="rId19"/>
    <p:sldId id="561" r:id="rId20"/>
    <p:sldId id="562" r:id="rId21"/>
    <p:sldId id="563" r:id="rId22"/>
    <p:sldId id="564" r:id="rId23"/>
    <p:sldId id="565" r:id="rId24"/>
    <p:sldId id="566" r:id="rId25"/>
    <p:sldId id="567" r:id="rId26"/>
    <p:sldId id="551" r:id="rId27"/>
    <p:sldId id="466" r:id="rId28"/>
    <p:sldId id="467" r:id="rId29"/>
    <p:sldId id="470" r:id="rId30"/>
    <p:sldId id="471" r:id="rId31"/>
    <p:sldId id="494" r:id="rId32"/>
    <p:sldId id="495" r:id="rId33"/>
    <p:sldId id="472" r:id="rId34"/>
    <p:sldId id="496" r:id="rId35"/>
    <p:sldId id="473" r:id="rId36"/>
    <p:sldId id="497" r:id="rId37"/>
    <p:sldId id="474" r:id="rId38"/>
    <p:sldId id="475" r:id="rId39"/>
    <p:sldId id="476" r:id="rId40"/>
    <p:sldId id="477" r:id="rId41"/>
    <p:sldId id="552" r:id="rId42"/>
    <p:sldId id="568" r:id="rId43"/>
    <p:sldId id="569" r:id="rId44"/>
    <p:sldId id="570" r:id="rId45"/>
    <p:sldId id="571" r:id="rId46"/>
    <p:sldId id="572" r:id="rId47"/>
    <p:sldId id="573" r:id="rId48"/>
    <p:sldId id="599" r:id="rId49"/>
    <p:sldId id="574" r:id="rId50"/>
    <p:sldId id="553" r:id="rId51"/>
    <p:sldId id="519" r:id="rId52"/>
    <p:sldId id="478" r:id="rId53"/>
    <p:sldId id="539" r:id="rId54"/>
    <p:sldId id="540" r:id="rId55"/>
    <p:sldId id="541" r:id="rId56"/>
    <p:sldId id="483" r:id="rId57"/>
    <p:sldId id="517" r:id="rId58"/>
    <p:sldId id="518" r:id="rId59"/>
    <p:sldId id="546" r:id="rId60"/>
    <p:sldId id="542" r:id="rId61"/>
    <p:sldId id="554" r:id="rId62"/>
    <p:sldId id="575" r:id="rId63"/>
    <p:sldId id="576" r:id="rId64"/>
    <p:sldId id="577" r:id="rId65"/>
    <p:sldId id="578" r:id="rId66"/>
    <p:sldId id="579" r:id="rId67"/>
    <p:sldId id="580" r:id="rId68"/>
    <p:sldId id="581" r:id="rId69"/>
    <p:sldId id="600" r:id="rId70"/>
    <p:sldId id="583" r:id="rId71"/>
    <p:sldId id="595" r:id="rId72"/>
    <p:sldId id="596" r:id="rId73"/>
    <p:sldId id="597" r:id="rId74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6" autoAdjust="0"/>
    <p:restoredTop sz="91297" autoAdjust="0"/>
  </p:normalViewPr>
  <p:slideViewPr>
    <p:cSldViewPr>
      <p:cViewPr>
        <p:scale>
          <a:sx n="100" d="100"/>
          <a:sy n="100" d="100"/>
        </p:scale>
        <p:origin x="-486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1BE4C-1EA1-4471-880A-BD756B057818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3E8F-1EE4-44A1-A378-1CE6D553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79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86CD8-2B5F-47D2-B024-698315872481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128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86CD8-2B5F-47D2-B024-698315872481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9087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86CD8-2B5F-47D2-B024-698315872481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128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48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06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06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06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06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06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3940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067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06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>
                <a:solidFill>
                  <a:prstClr val="black"/>
                </a:solidFill>
              </a:rPr>
              <a:pPr/>
              <a:t>32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06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>
                <a:solidFill>
                  <a:prstClr val="black"/>
                </a:solidFill>
              </a:rPr>
              <a:pPr/>
              <a:t>33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067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>
                <a:solidFill>
                  <a:prstClr val="black"/>
                </a:solidFill>
              </a:rPr>
              <a:pPr/>
              <a:t>34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067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>
                <a:solidFill>
                  <a:prstClr val="black"/>
                </a:solidFill>
              </a:rPr>
              <a:pPr/>
              <a:t>35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067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>
                <a:solidFill>
                  <a:prstClr val="black"/>
                </a:solidFill>
              </a:rPr>
              <a:pPr/>
              <a:t>36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067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>
                <a:solidFill>
                  <a:prstClr val="black"/>
                </a:solidFill>
              </a:rPr>
              <a:pPr/>
              <a:t>37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067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>
                <a:solidFill>
                  <a:prstClr val="black"/>
                </a:solidFill>
              </a:rPr>
              <a:pPr/>
              <a:t>38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067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86CD8-2B5F-47D2-B024-698315872481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10318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>
                <a:solidFill>
                  <a:prstClr val="black"/>
                </a:solidFill>
              </a:rPr>
              <a:pPr/>
              <a:t>49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06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86CD8-2B5F-47D2-B024-698315872481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68187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>
                <a:solidFill>
                  <a:prstClr val="black"/>
                </a:solidFill>
              </a:rPr>
              <a:pPr/>
              <a:t>50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067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>
                <a:solidFill>
                  <a:prstClr val="black"/>
                </a:solidFill>
              </a:rPr>
              <a:pPr/>
              <a:t>51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067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>
                <a:solidFill>
                  <a:prstClr val="black"/>
                </a:solidFill>
              </a:rPr>
              <a:pPr/>
              <a:t>52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067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>
                <a:solidFill>
                  <a:prstClr val="black"/>
                </a:solidFill>
              </a:rPr>
              <a:pPr/>
              <a:t>53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067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>
                <a:solidFill>
                  <a:prstClr val="black"/>
                </a:solidFill>
              </a:rPr>
              <a:pPr/>
              <a:t>54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067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>
                <a:solidFill>
                  <a:prstClr val="black"/>
                </a:solidFill>
              </a:rPr>
              <a:pPr/>
              <a:t>55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067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>
                <a:solidFill>
                  <a:prstClr val="black"/>
                </a:solidFill>
              </a:rPr>
              <a:pPr/>
              <a:t>56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0677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>
                <a:solidFill>
                  <a:prstClr val="black"/>
                </a:solidFill>
              </a:rPr>
              <a:pPr/>
              <a:t>57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067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>
                <a:solidFill>
                  <a:prstClr val="black"/>
                </a:solidFill>
              </a:rPr>
              <a:pPr/>
              <a:t>58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0677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86CD8-2B5F-47D2-B024-698315872481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999229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057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86CD8-2B5F-47D2-B024-698315872481}" type="slidenum">
              <a:rPr lang="sv-SE" smtClean="0">
                <a:solidFill>
                  <a:prstClr val="black"/>
                </a:solidFill>
              </a:rPr>
              <a:pPr/>
              <a:t>69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50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86CD8-2B5F-47D2-B024-698315872481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844623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86CD8-2B5F-47D2-B024-698315872481}" type="slidenum">
              <a:rPr lang="sv-SE" smtClean="0"/>
              <a:pPr/>
              <a:t>70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1284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86CD8-2B5F-47D2-B024-698315872481}" type="slidenum">
              <a:rPr lang="sv-SE" smtClean="0"/>
              <a:pPr/>
              <a:t>71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128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86CD8-2B5F-47D2-B024-698315872481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4512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E8F-1EE4-44A1-A378-1CE6D553A39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66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965325"/>
            <a:ext cx="57388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0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2150" y="3705225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sv-SE" noProof="0" smtClean="0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673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9757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1876425"/>
            <a:ext cx="3810000" cy="389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4663" y="1876425"/>
            <a:ext cx="3810000" cy="389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05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11" name="Rectangle 1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9D61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103"/>
          <p:cNvGrpSpPr>
            <a:grpSpLocks/>
          </p:cNvGrpSpPr>
          <p:nvPr userDrawn="1"/>
        </p:nvGrpSpPr>
        <p:grpSpPr bwMode="auto">
          <a:xfrm>
            <a:off x="-1" y="1246188"/>
            <a:ext cx="125413" cy="4859337"/>
            <a:chOff x="0" y="785"/>
            <a:chExt cx="79" cy="3061"/>
          </a:xfrm>
        </p:grpSpPr>
        <p:sp>
          <p:nvSpPr>
            <p:cNvPr id="15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16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17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8" name="Slide Number Placeholder 17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9" name="Date Placeholder 18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60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4"/>
          <p:cNvGrpSpPr>
            <a:grpSpLocks/>
          </p:cNvGrpSpPr>
          <p:nvPr userDrawn="1"/>
        </p:nvGrpSpPr>
        <p:grpSpPr bwMode="auto">
          <a:xfrm>
            <a:off x="0" y="1246188"/>
            <a:ext cx="125413" cy="4870450"/>
            <a:chOff x="0" y="785"/>
            <a:chExt cx="79" cy="3068"/>
          </a:xfrm>
        </p:grpSpPr>
        <p:sp>
          <p:nvSpPr>
            <p:cNvPr id="6" name="Rectangle 4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A50021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7" name="Rectangle 41"/>
            <p:cNvSpPr>
              <a:spLocks noChangeAspect="1" noChangeArrowheads="1"/>
            </p:cNvSpPr>
            <p:nvPr/>
          </p:nvSpPr>
          <p:spPr bwMode="auto">
            <a:xfrm>
              <a:off x="0" y="2847"/>
              <a:ext cx="79" cy="1006"/>
            </a:xfrm>
            <a:prstGeom prst="rect">
              <a:avLst/>
            </a:prstGeom>
            <a:solidFill>
              <a:srgbClr val="008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8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8" name="Rectangle 4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chemeClr val="accent2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18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76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5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8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80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441325"/>
            <a:ext cx="2098675" cy="5330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88" y="441325"/>
            <a:ext cx="6146800" cy="5330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10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19088" y="441325"/>
            <a:ext cx="8397875" cy="5330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10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92150" y="3705225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sv-SE" noProof="0" smtClean="0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673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0828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106497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8956"/>
            <a:ext cx="128587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3" name="Date Placeholder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8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8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5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9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1876425"/>
            <a:ext cx="3810000" cy="389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4663" y="1876425"/>
            <a:ext cx="3810000" cy="389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02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2" name="Date Placeholder 9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28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37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75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65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70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8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441325"/>
            <a:ext cx="2097087" cy="5330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88" y="441325"/>
            <a:ext cx="6143625" cy="5330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8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25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pSp>
        <p:nvGrpSpPr>
          <p:cNvPr id="8" name="Group 54"/>
          <p:cNvGrpSpPr>
            <a:grpSpLocks/>
          </p:cNvGrpSpPr>
          <p:nvPr userDrawn="1"/>
        </p:nvGrpSpPr>
        <p:grpSpPr bwMode="auto">
          <a:xfrm>
            <a:off x="0" y="1246188"/>
            <a:ext cx="125413" cy="4870450"/>
            <a:chOff x="0" y="785"/>
            <a:chExt cx="79" cy="3068"/>
          </a:xfrm>
        </p:grpSpPr>
        <p:sp>
          <p:nvSpPr>
            <p:cNvPr id="9" name="Rectangle 5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4DCB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10" name="Rectangle 51"/>
            <p:cNvSpPr>
              <a:spLocks noChangeAspect="1" noChangeArrowheads="1"/>
            </p:cNvSpPr>
            <p:nvPr/>
          </p:nvSpPr>
          <p:spPr bwMode="auto">
            <a:xfrm>
              <a:off x="0" y="2847"/>
              <a:ext cx="79" cy="1006"/>
            </a:xfrm>
            <a:prstGeom prst="rect">
              <a:avLst/>
            </a:prstGeom>
            <a:solidFill>
              <a:srgbClr val="337C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11" name="Rectangle 5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FF9F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92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965325"/>
            <a:ext cx="57388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0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2150" y="3705225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sv-SE" noProof="0" smtClean="0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673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8380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106497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8956"/>
            <a:ext cx="128587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3" name="Date Placeholder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8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pSp>
        <p:nvGrpSpPr>
          <p:cNvPr id="8" name="Group 54"/>
          <p:cNvGrpSpPr>
            <a:grpSpLocks/>
          </p:cNvGrpSpPr>
          <p:nvPr userDrawn="1"/>
        </p:nvGrpSpPr>
        <p:grpSpPr bwMode="auto">
          <a:xfrm>
            <a:off x="0" y="1246188"/>
            <a:ext cx="125413" cy="4870450"/>
            <a:chOff x="0" y="785"/>
            <a:chExt cx="79" cy="3068"/>
          </a:xfrm>
        </p:grpSpPr>
        <p:sp>
          <p:nvSpPr>
            <p:cNvPr id="9" name="Rectangle 5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4DCB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10" name="Rectangle 51"/>
            <p:cNvSpPr>
              <a:spLocks noChangeAspect="1" noChangeArrowheads="1"/>
            </p:cNvSpPr>
            <p:nvPr/>
          </p:nvSpPr>
          <p:spPr bwMode="auto">
            <a:xfrm>
              <a:off x="0" y="2847"/>
              <a:ext cx="79" cy="1006"/>
            </a:xfrm>
            <a:prstGeom prst="rect">
              <a:avLst/>
            </a:prstGeom>
            <a:solidFill>
              <a:srgbClr val="337C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11" name="Rectangle 5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FF9F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06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106497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8956"/>
            <a:ext cx="128587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103"/>
          <p:cNvGrpSpPr>
            <a:grpSpLocks/>
          </p:cNvGrpSpPr>
          <p:nvPr userDrawn="1"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9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10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11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2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3" name="Date Placeholder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52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pSp>
        <p:nvGrpSpPr>
          <p:cNvPr id="8" name="Group 44"/>
          <p:cNvGrpSpPr>
            <a:grpSpLocks/>
          </p:cNvGrpSpPr>
          <p:nvPr userDrawn="1"/>
        </p:nvGrpSpPr>
        <p:grpSpPr bwMode="auto">
          <a:xfrm>
            <a:off x="0" y="1246188"/>
            <a:ext cx="125413" cy="4870450"/>
            <a:chOff x="0" y="785"/>
            <a:chExt cx="79" cy="3068"/>
          </a:xfrm>
        </p:grpSpPr>
        <p:sp>
          <p:nvSpPr>
            <p:cNvPr id="9" name="Rectangle 4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A50021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10" name="Rectangle 41"/>
            <p:cNvSpPr>
              <a:spLocks noChangeAspect="1" noChangeArrowheads="1"/>
            </p:cNvSpPr>
            <p:nvPr/>
          </p:nvSpPr>
          <p:spPr bwMode="auto">
            <a:xfrm>
              <a:off x="0" y="2847"/>
              <a:ext cx="79" cy="1006"/>
            </a:xfrm>
            <a:prstGeom prst="rect">
              <a:avLst/>
            </a:prstGeom>
            <a:solidFill>
              <a:srgbClr val="008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8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11" name="Rectangle 4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chemeClr val="accent2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2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3" name="Date Placeholder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2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9" name="Rectangle 1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" name="Rectangle 1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9D61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2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3" name="Date Placeholder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4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9" name="Rectangle 1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" name="Rectangle 1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9D61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2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3" name="Date Placeholder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04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pSp>
        <p:nvGrpSpPr>
          <p:cNvPr id="12" name="Group 23"/>
          <p:cNvGrpSpPr>
            <a:grpSpLocks/>
          </p:cNvGrpSpPr>
          <p:nvPr userDrawn="1"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13" name="Rectangle 2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B1BCC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14" name="Rectangle 2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9D61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6" name="Slide Number Placeholder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7" name="Date Placeholder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4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4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1876425"/>
            <a:ext cx="3810000" cy="389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4663" y="1876425"/>
            <a:ext cx="3810000" cy="389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0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106497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8956"/>
            <a:ext cx="128587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103"/>
          <p:cNvGrpSpPr>
            <a:grpSpLocks/>
          </p:cNvGrpSpPr>
          <p:nvPr userDrawn="1"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9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10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11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2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3" name="Date Placeholder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11" name="Rectangle 1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9D61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103"/>
          <p:cNvGrpSpPr>
            <a:grpSpLocks/>
          </p:cNvGrpSpPr>
          <p:nvPr userDrawn="1"/>
        </p:nvGrpSpPr>
        <p:grpSpPr bwMode="auto">
          <a:xfrm>
            <a:off x="-1" y="1246188"/>
            <a:ext cx="125413" cy="4859337"/>
            <a:chOff x="0" y="785"/>
            <a:chExt cx="79" cy="3061"/>
          </a:xfrm>
        </p:grpSpPr>
        <p:sp>
          <p:nvSpPr>
            <p:cNvPr id="15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16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17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8" name="Slide Number Placeholder 17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9" name="Date Placeholder 18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71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60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4"/>
          <p:cNvGrpSpPr>
            <a:grpSpLocks/>
          </p:cNvGrpSpPr>
          <p:nvPr userDrawn="1"/>
        </p:nvGrpSpPr>
        <p:grpSpPr bwMode="auto">
          <a:xfrm>
            <a:off x="0" y="1246188"/>
            <a:ext cx="125413" cy="4870450"/>
            <a:chOff x="0" y="785"/>
            <a:chExt cx="79" cy="3068"/>
          </a:xfrm>
        </p:grpSpPr>
        <p:sp>
          <p:nvSpPr>
            <p:cNvPr id="6" name="Rectangle 4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A50021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7" name="Rectangle 41"/>
            <p:cNvSpPr>
              <a:spLocks noChangeAspect="1" noChangeArrowheads="1"/>
            </p:cNvSpPr>
            <p:nvPr/>
          </p:nvSpPr>
          <p:spPr bwMode="auto">
            <a:xfrm>
              <a:off x="0" y="2847"/>
              <a:ext cx="79" cy="1006"/>
            </a:xfrm>
            <a:prstGeom prst="rect">
              <a:avLst/>
            </a:prstGeom>
            <a:solidFill>
              <a:srgbClr val="008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8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8" name="Rectangle 4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chemeClr val="accent2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51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0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5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8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3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441325"/>
            <a:ext cx="2098675" cy="5330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88" y="441325"/>
            <a:ext cx="6146800" cy="5330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32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19088" y="441325"/>
            <a:ext cx="8397875" cy="5330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pSp>
        <p:nvGrpSpPr>
          <p:cNvPr id="8" name="Group 44"/>
          <p:cNvGrpSpPr>
            <a:grpSpLocks/>
          </p:cNvGrpSpPr>
          <p:nvPr userDrawn="1"/>
        </p:nvGrpSpPr>
        <p:grpSpPr bwMode="auto">
          <a:xfrm>
            <a:off x="0" y="1246188"/>
            <a:ext cx="125413" cy="4870450"/>
            <a:chOff x="0" y="785"/>
            <a:chExt cx="79" cy="3068"/>
          </a:xfrm>
        </p:grpSpPr>
        <p:sp>
          <p:nvSpPr>
            <p:cNvPr id="9" name="Rectangle 4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A50021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10" name="Rectangle 41"/>
            <p:cNvSpPr>
              <a:spLocks noChangeAspect="1" noChangeArrowheads="1"/>
            </p:cNvSpPr>
            <p:nvPr/>
          </p:nvSpPr>
          <p:spPr bwMode="auto">
            <a:xfrm>
              <a:off x="0" y="2847"/>
              <a:ext cx="79" cy="1006"/>
            </a:xfrm>
            <a:prstGeom prst="rect">
              <a:avLst/>
            </a:prstGeom>
            <a:solidFill>
              <a:srgbClr val="008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8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11" name="Rectangle 4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chemeClr val="accent2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2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3" name="Date Placeholder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61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9" name="Rectangle 1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" name="Rectangle 1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9D61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2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3" name="Date Placeholder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4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9" name="Rectangle 1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" name="Rectangle 1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9D61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2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3" name="Date Placeholder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3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pSp>
        <p:nvGrpSpPr>
          <p:cNvPr id="12" name="Group 23"/>
          <p:cNvGrpSpPr>
            <a:grpSpLocks/>
          </p:cNvGrpSpPr>
          <p:nvPr userDrawn="1"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13" name="Rectangle 2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B1BCC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14" name="Rectangle 2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9D61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6" name="Slide Number Placeholder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7" name="Date Placeholder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0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48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2.wmf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ok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0"/>
            <a:ext cx="4772025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sp>
          <p:nvSpPr>
            <p:cNvPr id="1034" name="Rectangle 4"/>
            <p:cNvSpPr>
              <a:spLocks noChangeArrowheads="1"/>
            </p:cNvSpPr>
            <p:nvPr/>
          </p:nvSpPr>
          <p:spPr bwMode="auto">
            <a:xfrm>
              <a:off x="0" y="3923"/>
              <a:ext cx="2674" cy="397"/>
            </a:xfrm>
            <a:prstGeom prst="rect">
              <a:avLst/>
            </a:prstGeom>
            <a:solidFill>
              <a:srgbClr val="D7D8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GB" sz="2000" dirty="0">
                <a:solidFill>
                  <a:srgbClr val="000000"/>
                </a:solidFill>
              </a:endParaRPr>
            </a:p>
          </p:txBody>
        </p:sp>
        <p:sp>
          <p:nvSpPr>
            <p:cNvPr id="1035" name="Rectangle 5"/>
            <p:cNvSpPr>
              <a:spLocks noChangeArrowheads="1"/>
            </p:cNvSpPr>
            <p:nvPr/>
          </p:nvSpPr>
          <p:spPr bwMode="auto">
            <a:xfrm>
              <a:off x="2634" y="3923"/>
              <a:ext cx="2387" cy="397"/>
            </a:xfrm>
            <a:prstGeom prst="rect">
              <a:avLst/>
            </a:prstGeom>
            <a:gradFill rotWithShape="1">
              <a:gsLst>
                <a:gs pos="0">
                  <a:srgbClr val="D7D8D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GB" sz="2000" dirty="0">
                <a:solidFill>
                  <a:srgbClr val="000000"/>
                </a:solidFill>
              </a:endParaRPr>
            </a:p>
          </p:txBody>
        </p:sp>
        <p:sp>
          <p:nvSpPr>
            <p:cNvPr id="1036" name="Line 6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GB" sz="2000" dirty="0">
                <a:solidFill>
                  <a:srgbClr val="000000"/>
                </a:solidFill>
              </a:endParaRPr>
            </a:p>
          </p:txBody>
        </p:sp>
        <p:pic>
          <p:nvPicPr>
            <p:cNvPr id="1037" name="Picture 7"/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876425"/>
            <a:ext cx="77724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smtClean="0"/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19088" y="441325"/>
            <a:ext cx="8397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SE" smtClean="0"/>
          </a:p>
        </p:txBody>
      </p:sp>
      <p:sp>
        <p:nvSpPr>
          <p:cNvPr id="3297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 fontAlgn="base">
              <a:spcAft>
                <a:spcPct val="0"/>
              </a:spcAft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339725" y="6256338"/>
            <a:ext cx="21336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b="1">
                <a:solidFill>
                  <a:srgbClr val="000000"/>
                </a:solidFill>
              </a:rPr>
              <a:t>Volvo IT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5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0388" indent="-2349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860425" indent="-20796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110000"/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3pPr>
      <a:lvl4pPr marL="1109663" indent="-18256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1382713" indent="-19526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18399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2971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27543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2115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7"/>
          <p:cNvGrpSpPr>
            <a:grpSpLocks/>
          </p:cNvGrpSpPr>
          <p:nvPr userDrawn="1"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sp>
          <p:nvSpPr>
            <p:cNvPr id="2057" name="Rectangle 3"/>
            <p:cNvSpPr>
              <a:spLocks noChangeArrowheads="1"/>
            </p:cNvSpPr>
            <p:nvPr/>
          </p:nvSpPr>
          <p:spPr bwMode="auto">
            <a:xfrm>
              <a:off x="0" y="3923"/>
              <a:ext cx="2674" cy="397"/>
            </a:xfrm>
            <a:prstGeom prst="rect">
              <a:avLst/>
            </a:prstGeom>
            <a:solidFill>
              <a:srgbClr val="D7D8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GB" sz="2000" dirty="0">
                <a:solidFill>
                  <a:srgbClr val="000000"/>
                </a:solidFill>
              </a:endParaRPr>
            </a:p>
          </p:txBody>
        </p:sp>
        <p:sp>
          <p:nvSpPr>
            <p:cNvPr id="2058" name="Rectangle 4"/>
            <p:cNvSpPr>
              <a:spLocks noChangeArrowheads="1"/>
            </p:cNvSpPr>
            <p:nvPr/>
          </p:nvSpPr>
          <p:spPr bwMode="auto">
            <a:xfrm>
              <a:off x="2634" y="3923"/>
              <a:ext cx="2387" cy="397"/>
            </a:xfrm>
            <a:prstGeom prst="rect">
              <a:avLst/>
            </a:prstGeom>
            <a:gradFill rotWithShape="1">
              <a:gsLst>
                <a:gs pos="0">
                  <a:srgbClr val="D7D8D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GB" sz="2000" dirty="0">
                <a:solidFill>
                  <a:srgbClr val="000000"/>
                </a:solidFill>
              </a:endParaRPr>
            </a:p>
          </p:txBody>
        </p:sp>
        <p:sp>
          <p:nvSpPr>
            <p:cNvPr id="2059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GB" sz="2000" dirty="0">
                <a:solidFill>
                  <a:srgbClr val="000000"/>
                </a:solidFill>
              </a:endParaRP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876425"/>
            <a:ext cx="77724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smtClean="0"/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9088" y="441325"/>
            <a:ext cx="83931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SE" smtClean="0"/>
          </a:p>
        </p:txBody>
      </p:sp>
      <p:sp>
        <p:nvSpPr>
          <p:cNvPr id="2055" name="Rectangle 9"/>
          <p:cNvSpPr>
            <a:spLocks noChangeArrowheads="1"/>
          </p:cNvSpPr>
          <p:nvPr userDrawn="1"/>
        </p:nvSpPr>
        <p:spPr bwMode="auto">
          <a:xfrm>
            <a:off x="339725" y="6256338"/>
            <a:ext cx="21336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b="1">
                <a:solidFill>
                  <a:srgbClr val="000000"/>
                </a:solidFill>
              </a:rPr>
              <a:t>Volvo 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z="1000">
              <a:solidFill>
                <a:srgbClr val="000000"/>
              </a:solidFill>
            </a:endParaRPr>
          </a:p>
        </p:txBody>
      </p:sp>
      <p:sp>
        <p:nvSpPr>
          <p:cNvPr id="13" name="Slide Number Placeholder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 fontAlgn="base">
              <a:spcAft>
                <a:spcPct val="0"/>
              </a:spcAft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4" name="Date Placeholder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9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0388" indent="-2349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860425" indent="-20796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110000"/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3pPr>
      <a:lvl4pPr marL="1109663" indent="-18256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1382713" indent="-19526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18399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2971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27543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2115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ok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0"/>
            <a:ext cx="4772025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sp>
          <p:nvSpPr>
            <p:cNvPr id="1034" name="Rectangle 4"/>
            <p:cNvSpPr>
              <a:spLocks noChangeArrowheads="1"/>
            </p:cNvSpPr>
            <p:nvPr/>
          </p:nvSpPr>
          <p:spPr bwMode="auto">
            <a:xfrm>
              <a:off x="0" y="3923"/>
              <a:ext cx="2674" cy="397"/>
            </a:xfrm>
            <a:prstGeom prst="rect">
              <a:avLst/>
            </a:prstGeom>
            <a:solidFill>
              <a:srgbClr val="D7D8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GB" sz="2000" dirty="0">
                <a:solidFill>
                  <a:srgbClr val="000000"/>
                </a:solidFill>
              </a:endParaRPr>
            </a:p>
          </p:txBody>
        </p:sp>
        <p:sp>
          <p:nvSpPr>
            <p:cNvPr id="1035" name="Rectangle 5"/>
            <p:cNvSpPr>
              <a:spLocks noChangeArrowheads="1"/>
            </p:cNvSpPr>
            <p:nvPr/>
          </p:nvSpPr>
          <p:spPr bwMode="auto">
            <a:xfrm>
              <a:off x="2634" y="3923"/>
              <a:ext cx="2387" cy="397"/>
            </a:xfrm>
            <a:prstGeom prst="rect">
              <a:avLst/>
            </a:prstGeom>
            <a:gradFill rotWithShape="1">
              <a:gsLst>
                <a:gs pos="0">
                  <a:srgbClr val="D7D8D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GB" sz="2000" dirty="0">
                <a:solidFill>
                  <a:srgbClr val="000000"/>
                </a:solidFill>
              </a:endParaRPr>
            </a:p>
          </p:txBody>
        </p:sp>
        <p:sp>
          <p:nvSpPr>
            <p:cNvPr id="1036" name="Line 6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GB" sz="2000" dirty="0">
                <a:solidFill>
                  <a:srgbClr val="000000"/>
                </a:solidFill>
              </a:endParaRPr>
            </a:p>
          </p:txBody>
        </p:sp>
        <p:pic>
          <p:nvPicPr>
            <p:cNvPr id="1037" name="Picture 7"/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876425"/>
            <a:ext cx="77724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smtClean="0"/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19088" y="441325"/>
            <a:ext cx="8397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SE" smtClean="0"/>
          </a:p>
        </p:txBody>
      </p:sp>
      <p:sp>
        <p:nvSpPr>
          <p:cNvPr id="3297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 fontAlgn="base">
              <a:spcAft>
                <a:spcPct val="0"/>
              </a:spcAft>
              <a:defRPr/>
            </a:pPr>
            <a:fld id="{B965AC01-636B-4266-A3EE-4AE08EAA261E}" type="slidenum">
              <a:rPr lang="sv-SE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339725" y="6256338"/>
            <a:ext cx="21336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b="1">
                <a:solidFill>
                  <a:srgbClr val="000000"/>
                </a:solidFill>
              </a:rPr>
              <a:t>Volvo IT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8963" y="6618288"/>
            <a:ext cx="2490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Piotr Zając, Volvo IT, Wrocław, Poland, May 2015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8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0388" indent="-2349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860425" indent="-20796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110000"/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3pPr>
      <a:lvl4pPr marL="1109663" indent="-18256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1382713" indent="-19526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18399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2971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27543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2115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gif"/><Relationship Id="rId3" Type="http://schemas.openxmlformats.org/officeDocument/2006/relationships/image" Target="../media/image75.jpeg"/><Relationship Id="rId7" Type="http://schemas.openxmlformats.org/officeDocument/2006/relationships/image" Target="../media/image7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gif"/><Relationship Id="rId5" Type="http://schemas.openxmlformats.org/officeDocument/2006/relationships/image" Target="../media/image77.gif"/><Relationship Id="rId10" Type="http://schemas.openxmlformats.org/officeDocument/2006/relationships/image" Target="../media/image82.png"/><Relationship Id="rId4" Type="http://schemas.openxmlformats.org/officeDocument/2006/relationships/image" Target="../media/image76.gif"/><Relationship Id="rId9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7.png"/><Relationship Id="rId26" Type="http://schemas.openxmlformats.org/officeDocument/2006/relationships/image" Target="../media/image15.jpeg"/><Relationship Id="rId3" Type="http://schemas.openxmlformats.org/officeDocument/2006/relationships/tags" Target="../tags/tag3.xml"/><Relationship Id="rId21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6.png"/><Relationship Id="rId25" Type="http://schemas.openxmlformats.org/officeDocument/2006/relationships/image" Target="../media/image14.jpeg"/><Relationship Id="rId2" Type="http://schemas.openxmlformats.org/officeDocument/2006/relationships/tags" Target="../tags/tag2.xml"/><Relationship Id="rId16" Type="http://schemas.openxmlformats.org/officeDocument/2006/relationships/image" Target="../media/image5.jpeg"/><Relationship Id="rId20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3.png"/><Relationship Id="rId5" Type="http://schemas.openxmlformats.org/officeDocument/2006/relationships/tags" Target="../tags/tag5.xml"/><Relationship Id="rId15" Type="http://schemas.openxmlformats.org/officeDocument/2006/relationships/notesSlide" Target="../notesSlides/notesSlide4.xml"/><Relationship Id="rId23" Type="http://schemas.openxmlformats.org/officeDocument/2006/relationships/image" Target="../media/image12.png"/><Relationship Id="rId10" Type="http://schemas.openxmlformats.org/officeDocument/2006/relationships/tags" Target="../tags/tag10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12.xml"/><Relationship Id="rId22" Type="http://schemas.openxmlformats.org/officeDocument/2006/relationships/image" Target="../media/image11.png"/><Relationship Id="rId27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5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wmf"/><Relationship Id="rId5" Type="http://schemas.openxmlformats.org/officeDocument/2006/relationships/image" Target="../media/image121.jpeg"/><Relationship Id="rId4" Type="http://schemas.openxmlformats.org/officeDocument/2006/relationships/hyperlink" Target="../../../Master%20Test%20Plan%20Impact_DVD_4.02.50.docx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jpg"/><Relationship Id="rId3" Type="http://schemas.openxmlformats.org/officeDocument/2006/relationships/image" Target="../media/image17.png"/><Relationship Id="rId21" Type="http://schemas.openxmlformats.org/officeDocument/2006/relationships/image" Target="../media/image32.jpeg"/><Relationship Id="rId34" Type="http://schemas.openxmlformats.org/officeDocument/2006/relationships/image" Target="../media/image45.jp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jpg"/><Relationship Id="rId33" Type="http://schemas.openxmlformats.org/officeDocument/2006/relationships/image" Target="../media/image44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24" Type="http://schemas.openxmlformats.org/officeDocument/2006/relationships/image" Target="../media/image35.jpg"/><Relationship Id="rId32" Type="http://schemas.openxmlformats.org/officeDocument/2006/relationships/image" Target="../media/image43.jpg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23" Type="http://schemas.openxmlformats.org/officeDocument/2006/relationships/image" Target="../media/image34.jpg"/><Relationship Id="rId28" Type="http://schemas.openxmlformats.org/officeDocument/2006/relationships/image" Target="../media/image39.jpg"/><Relationship Id="rId36" Type="http://schemas.openxmlformats.org/officeDocument/2006/relationships/image" Target="../media/image47.jp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jpg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jpg"/><Relationship Id="rId27" Type="http://schemas.openxmlformats.org/officeDocument/2006/relationships/image" Target="../media/image38.jpg"/><Relationship Id="rId30" Type="http://schemas.openxmlformats.org/officeDocument/2006/relationships/image" Target="../media/image41.jpg"/><Relationship Id="rId35" Type="http://schemas.openxmlformats.org/officeDocument/2006/relationships/image" Target="../media/image46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7.jpeg"/><Relationship Id="rId4" Type="http://schemas.openxmlformats.org/officeDocument/2006/relationships/image" Target="../media/image13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jpg"/><Relationship Id="rId5" Type="http://schemas.openxmlformats.org/officeDocument/2006/relationships/image" Target="../media/image52.jpeg"/><Relationship Id="rId10" Type="http://schemas.openxmlformats.org/officeDocument/2006/relationships/image" Target="../media/image57.jp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jpe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11427"/>
          <a:stretch/>
        </p:blipFill>
        <p:spPr>
          <a:xfrm>
            <a:off x="-1" y="0"/>
            <a:ext cx="9143999" cy="6129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39725" y="6619875"/>
            <a:ext cx="503238" cy="207963"/>
          </a:xfrm>
          <a:prstGeom prst="rect">
            <a:avLst/>
          </a:prstGeom>
        </p:spPr>
        <p:txBody>
          <a:bodyPr/>
          <a:lstStyle/>
          <a:p>
            <a:fld id="{40E9AD42-C178-4DDF-86C3-EDC77BEDCFC5}" type="slidenum">
              <a:rPr lang="en-US" sz="1000" noProof="0" smtClean="0"/>
              <a:pPr/>
              <a:t>1</a:t>
            </a:fld>
            <a:endParaRPr lang="en-US" sz="1000" noProof="0" dirty="0"/>
          </a:p>
        </p:txBody>
      </p:sp>
      <p:grpSp>
        <p:nvGrpSpPr>
          <p:cNvPr id="3" name="Group 2"/>
          <p:cNvGrpSpPr/>
          <p:nvPr/>
        </p:nvGrpSpPr>
        <p:grpSpPr>
          <a:xfrm>
            <a:off x="19" y="4683527"/>
            <a:ext cx="5881797" cy="1376873"/>
            <a:chOff x="19" y="4683527"/>
            <a:chExt cx="5881797" cy="1376873"/>
          </a:xfrm>
        </p:grpSpPr>
        <p:sp>
          <p:nvSpPr>
            <p:cNvPr id="11" name="Rectangle 10"/>
            <p:cNvSpPr/>
            <p:nvPr/>
          </p:nvSpPr>
          <p:spPr>
            <a:xfrm>
              <a:off x="19" y="4683527"/>
              <a:ext cx="5881797" cy="1315318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smtClean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356" y="4829294"/>
              <a:ext cx="5869459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 sz="3200" b="1" dirty="0"/>
                <a:t>Zarządzanie </a:t>
              </a:r>
              <a:r>
                <a:rPr lang="pl-PL" sz="3200" b="1" dirty="0" smtClean="0"/>
                <a:t>Cyklem Testów</a:t>
              </a:r>
            </a:p>
            <a:p>
              <a:pPr algn="ctr">
                <a:spcBef>
                  <a:spcPts val="600"/>
                </a:spcBef>
              </a:pPr>
              <a:r>
                <a:rPr lang="pl-PL" sz="1600" dirty="0" smtClean="0"/>
                <a:t>Wrocław</a:t>
              </a:r>
            </a:p>
            <a:p>
              <a:pPr algn="ctr">
                <a:spcBef>
                  <a:spcPts val="600"/>
                </a:spcBef>
              </a:pPr>
              <a:r>
                <a:rPr lang="pl-PL" sz="1600" smtClean="0"/>
                <a:t>02.12.2017</a:t>
              </a:r>
              <a:endParaRPr lang="sv-SE" sz="1600" dirty="0" smtClean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240923" y="568837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222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39725" y="6619875"/>
            <a:ext cx="503238" cy="207963"/>
          </a:xfrm>
          <a:prstGeom prst="rect">
            <a:avLst/>
          </a:prstGeom>
        </p:spPr>
        <p:txBody>
          <a:bodyPr/>
          <a:lstStyle/>
          <a:p>
            <a:fld id="{40E9AD42-C178-4DDF-86C3-EDC77BEDCFC5}" type="slidenum">
              <a:rPr lang="en-US" sz="1000" noProof="0" smtClean="0"/>
              <a:pPr/>
              <a:t>10</a:t>
            </a:fld>
            <a:endParaRPr lang="en-US" sz="1000" noProof="0" dirty="0"/>
          </a:p>
        </p:txBody>
      </p:sp>
      <p:pic>
        <p:nvPicPr>
          <p:cNvPr id="5" name="Picture 12" descr="\\Vcn.ds.volvo.net\cli-hm\hm0360\bpl4336\My Documents\KOMUNIKACJA\EXTERNAL COMMUNICATIONS\Internet\2014\zdjęcia\background_common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7927" r="1863"/>
          <a:stretch/>
        </p:blipFill>
        <p:spPr bwMode="auto">
          <a:xfrm>
            <a:off x="234548" y="1127170"/>
            <a:ext cx="6740613" cy="498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38313" y="442913"/>
            <a:ext cx="5324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0025" y="252413"/>
            <a:ext cx="7284664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</a:rPr>
              <a:t>Tytuł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</a:rPr>
              <a:t>Top Employer </a:t>
            </a:r>
            <a:r>
              <a:rPr lang="en-US" sz="3200" b="1" dirty="0" err="1" smtClean="0">
                <a:solidFill>
                  <a:schemeClr val="tx2"/>
                </a:solidFill>
              </a:rPr>
              <a:t>dla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</a:rPr>
              <a:t>Volvo </a:t>
            </a:r>
            <a:r>
              <a:rPr lang="en-US" sz="3200" b="1" dirty="0" err="1">
                <a:solidFill>
                  <a:schemeClr val="tx2"/>
                </a:solidFill>
              </a:rPr>
              <a:t>Polska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8" name="Picture 2" descr="\\vcn.ds.volvo.net\cli-hm\hm0360\bpl4336\My Documents\KOMUNIKACJA\EXTERNAL COMMUNICATIONS\Dobry Pracodawca\Top Employer\2014\logotyp TE\Top-Employer-Polska-201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744108"/>
            <a:ext cx="1419400" cy="63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\\vcn.ds.volvo.net\cli-hm\HM0360\bpl4336\My Documents\KOMUNIKACJA\EXTERNAL COMMUNICATIONS\Dobry Pracodawca\Top Employer\2013\logo Top Employer 2013\Logotyp Top Employers Polska 2013\Top Employers Polska 2013\TE_PL_1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3420644"/>
            <a:ext cx="1432801" cy="64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\\vcn.ds.volvo.net\cli-hm\HM0360\bpl4336\My Documents\KOMUNIKACJA\EXTERNAL COMMUNICATIONS\Dobry Pracodawca\Top Employer\2012\TE_POLSKA2012_SEALS\TE_POLSKA2012_RED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4097180"/>
            <a:ext cx="1432801" cy="64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bpl4336\AppData\Local\Temp\Temp1_Znak certyfikacji TEPL11.zip\TE_PL_QS_11\TE_PL_QS_TOP_STANDARD_RED_1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778989"/>
            <a:ext cx="1448314" cy="65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\\vcn.ds.volvo.net\cli-hm\HM0360\bpl4336\My Documents\KOMUNIKACJA\EXTERNAL COMMUNICATIONS\Dobry Pracodawca\Top Employer\2010\TE_PL_QS_TOP_STANDARD_RED_10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61624"/>
            <a:ext cx="1448314" cy="6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violin.volvogroup.net/sites/news/vg/ba/vb/bre/polska/PublishingImages/Events/Top_Employers_Poland_2015_55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073635"/>
            <a:ext cx="1426542" cy="63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050825\AppData\Local\Microsoft\Windows\Temporary Internet Files\Content.Outlook\SKGBKEOC\Top_Employer_Poland_201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113" y="968829"/>
            <a:ext cx="2373087" cy="106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0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11427"/>
          <a:stretch/>
        </p:blipFill>
        <p:spPr>
          <a:xfrm>
            <a:off x="-1" y="0"/>
            <a:ext cx="9143999" cy="6129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39725" y="6619875"/>
            <a:ext cx="503238" cy="207963"/>
          </a:xfrm>
          <a:prstGeom prst="rect">
            <a:avLst/>
          </a:prstGeom>
        </p:spPr>
        <p:txBody>
          <a:bodyPr/>
          <a:lstStyle/>
          <a:p>
            <a:fld id="{40E9AD42-C178-4DDF-86C3-EDC77BEDCFC5}" type="slidenum">
              <a:rPr lang="en-US" noProof="0" smtClean="0"/>
              <a:pPr/>
              <a:t>11</a:t>
            </a:fld>
            <a:endParaRPr lang="en-US" noProof="0" dirty="0"/>
          </a:p>
        </p:txBody>
      </p:sp>
      <p:grpSp>
        <p:nvGrpSpPr>
          <p:cNvPr id="3" name="Group 2"/>
          <p:cNvGrpSpPr/>
          <p:nvPr/>
        </p:nvGrpSpPr>
        <p:grpSpPr>
          <a:xfrm>
            <a:off x="19" y="4683527"/>
            <a:ext cx="5881797" cy="1376873"/>
            <a:chOff x="19" y="4683527"/>
            <a:chExt cx="5881797" cy="1376873"/>
          </a:xfrm>
        </p:grpSpPr>
        <p:sp>
          <p:nvSpPr>
            <p:cNvPr id="11" name="Rectangle 10"/>
            <p:cNvSpPr/>
            <p:nvPr/>
          </p:nvSpPr>
          <p:spPr>
            <a:xfrm>
              <a:off x="19" y="4683527"/>
              <a:ext cx="5881797" cy="1315318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smtClean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356" y="4829294"/>
              <a:ext cx="5869459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 sz="3200" b="1" dirty="0"/>
                <a:t>Zarządzanie </a:t>
              </a:r>
              <a:r>
                <a:rPr lang="pl-PL" sz="3200" b="1" dirty="0" smtClean="0"/>
                <a:t>Cyklem Testów</a:t>
              </a:r>
              <a:endParaRPr lang="pl-PL" sz="3200" b="1" dirty="0"/>
            </a:p>
            <a:p>
              <a:pPr algn="ctr">
                <a:spcBef>
                  <a:spcPts val="600"/>
                </a:spcBef>
              </a:pPr>
              <a:r>
                <a:rPr lang="pl-PL" sz="1600" dirty="0" smtClean="0"/>
                <a:t>Wrocław</a:t>
              </a:r>
              <a:endParaRPr lang="pl-PL" sz="1600" dirty="0"/>
            </a:p>
            <a:p>
              <a:pPr algn="ctr">
                <a:spcBef>
                  <a:spcPts val="600"/>
                </a:spcBef>
              </a:pPr>
              <a:r>
                <a:rPr lang="pl-PL" sz="1600" smtClean="0"/>
                <a:t>02.12.2017</a:t>
              </a:r>
              <a:endParaRPr lang="sv-SE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240923" y="568837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4410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2263" y="1484785"/>
            <a:ext cx="7772400" cy="4287366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kern="0" dirty="0" smtClean="0"/>
              <a:t>Volvo Group </a:t>
            </a:r>
            <a:r>
              <a:rPr lang="pl-PL" kern="0" dirty="0"/>
              <a:t>i</a:t>
            </a:r>
            <a:r>
              <a:rPr lang="pl-PL" kern="0" dirty="0" smtClean="0"/>
              <a:t> Volvo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kern="0" dirty="0" smtClean="0"/>
              <a:t>Proces i cykle testowe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kern="0" dirty="0" smtClean="0"/>
              <a:t>Techniki testowe</a:t>
            </a:r>
            <a:endParaRPr lang="en-US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kern="0" dirty="0" smtClean="0"/>
              <a:t>Strategia i struktura testów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kern="0" dirty="0" smtClean="0"/>
              <a:t>Planowanie i organizacja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kern="0" dirty="0" smtClean="0"/>
              <a:t>Metryki i narzędzia testowe</a:t>
            </a:r>
          </a:p>
        </p:txBody>
      </p:sp>
      <p:pic>
        <p:nvPicPr>
          <p:cNvPr id="13" name="Picture 6" descr="C:\Users\bpl4027\AppData\Local\Temp\SNAGHTMLac614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38240"/>
            <a:ext cx="5191944" cy="20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0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bpld362\AppData\Local\Microsoft\Windows\Temporary Internet Files\Content.IE5\YZR2F9YT\red-de-distribució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19" y="2884488"/>
            <a:ext cx="3354463" cy="252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Proces testowy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2263" y="1484785"/>
            <a:ext cx="7772400" cy="4287366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Podstawowy proces testowy składa się z następujących etapów:</a:t>
            </a:r>
            <a:endParaRPr 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kern="0" dirty="0" smtClean="0"/>
              <a:t>Planowanie i nadzór</a:t>
            </a:r>
            <a:endParaRPr lang="en-US" kern="0" dirty="0"/>
          </a:p>
          <a:p>
            <a:r>
              <a:rPr lang="pl-PL" kern="0" dirty="0" smtClean="0"/>
              <a:t>Analiza i projektowanie testów</a:t>
            </a:r>
            <a:endParaRPr lang="en-US" kern="0" dirty="0"/>
          </a:p>
          <a:p>
            <a:r>
              <a:rPr lang="pl-PL" kern="0" dirty="0" smtClean="0"/>
              <a:t>Implementacja i wykonanie testów</a:t>
            </a:r>
            <a:endParaRPr lang="en-US" kern="0" dirty="0"/>
          </a:p>
          <a:p>
            <a:r>
              <a:rPr lang="pl-PL" kern="0" dirty="0" smtClean="0"/>
              <a:t>Ocena spełnienia kryteriów zakończenia i raportowanie</a:t>
            </a:r>
            <a:endParaRPr lang="en-US" kern="0" dirty="0"/>
          </a:p>
          <a:p>
            <a:r>
              <a:rPr lang="pl-PL" kern="0" dirty="0" smtClean="0"/>
              <a:t>Czynności zamykające testy.</a:t>
            </a:r>
            <a:endParaRPr lang="en-US" kern="0" dirty="0"/>
          </a:p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15174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Planowanie i nadzór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2263" y="1484785"/>
            <a:ext cx="7772400" cy="4287366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kern="0" dirty="0" smtClean="0"/>
              <a:t>Definiowanie celów testowania i czynności testowych</a:t>
            </a:r>
          </a:p>
          <a:p>
            <a:r>
              <a:rPr lang="pl-PL" kern="0" dirty="0" smtClean="0"/>
              <a:t>Monitorowanie testów – porównywanie uzyskiwanych rezultatów z oczekiwanymi</a:t>
            </a:r>
          </a:p>
          <a:p>
            <a:r>
              <a:rPr lang="pl-PL" kern="0" dirty="0" smtClean="0"/>
              <a:t>Raportowanie statusu testów.</a:t>
            </a:r>
            <a:endParaRPr lang="en-US" kern="0" dirty="0" smtClean="0"/>
          </a:p>
        </p:txBody>
      </p:sp>
      <p:pic>
        <p:nvPicPr>
          <p:cNvPr id="4098" name="Picture 2" descr="C:\Users\bpld362\AppData\Local\Microsoft\Windows\Temporary Internet Files\Content.IE5\QNAZVMQD\estrategi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18" y="3230562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3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pld362\AppData\Local\Microsoft\Windows\Temporary Internet Files\Content.IE5\YZR2F9YT\1395100411072489953015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28381"/>
            <a:ext cx="3024336" cy="210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i projektowanie testów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2263" y="1484785"/>
            <a:ext cx="7772400" cy="4287366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kern="0" dirty="0" smtClean="0"/>
              <a:t>Identyfikacja warunków testowych</a:t>
            </a:r>
          </a:p>
          <a:p>
            <a:pPr marL="0" indent="0">
              <a:buNone/>
            </a:pPr>
            <a:r>
              <a:rPr lang="pl-PL" sz="1600" i="1" kern="0" dirty="0" smtClean="0"/>
              <a:t>Warunek testowy – element </a:t>
            </a:r>
            <a:r>
              <a:rPr lang="pl-PL" sz="1600" i="1" kern="0" dirty="0"/>
              <a:t>lub zdarzenie modułu lub systemu, który może być zweryfikowany przez jeden lub więcej przypadków testowych, np. funkcja, transakcja, cecha, atrybut jakości lub element struktury. </a:t>
            </a:r>
            <a:endParaRPr lang="pl-PL" sz="1600" i="1" kern="0" dirty="0" smtClean="0"/>
          </a:p>
          <a:p>
            <a:pPr marL="0" indent="0">
              <a:buNone/>
            </a:pPr>
            <a:endParaRPr lang="pl-PL" sz="1600" i="1" kern="0" dirty="0" smtClean="0"/>
          </a:p>
          <a:p>
            <a:r>
              <a:rPr lang="pl-PL" kern="0" dirty="0" smtClean="0"/>
              <a:t>Utworzenie przypadków testowych</a:t>
            </a:r>
            <a:endParaRPr lang="pl-PL" kern="0" dirty="0"/>
          </a:p>
          <a:p>
            <a:pPr marL="0" indent="0">
              <a:buNone/>
            </a:pPr>
            <a:r>
              <a:rPr lang="pl-PL" sz="1600" i="1" kern="0" dirty="0" smtClean="0"/>
              <a:t>Przypadek </a:t>
            </a:r>
            <a:r>
              <a:rPr lang="pl-PL" sz="1600" i="1" kern="0" dirty="0"/>
              <a:t>testowy – zbiór danych wejściowych, wstępnych warunków wykonania, oczekiwanych rezultatów i końcowych warunków wykonania opracowany w określonym celu lub dla warunku testowego</a:t>
            </a:r>
          </a:p>
        </p:txBody>
      </p:sp>
    </p:spTree>
    <p:extLst>
      <p:ext uri="{BB962C8B-B14F-4D97-AF65-F5344CB8AC3E}">
        <p14:creationId xmlns:p14="http://schemas.microsoft.com/office/powerpoint/2010/main" val="98203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Implementacja i wykonanie testów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2263" y="1484785"/>
            <a:ext cx="7772400" cy="4287366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kern="0" dirty="0" smtClean="0"/>
              <a:t>Utworzenie procedur testowych z przypadków testowych</a:t>
            </a:r>
          </a:p>
          <a:p>
            <a:r>
              <a:rPr lang="pl-PL" kern="0" dirty="0" smtClean="0"/>
              <a:t>Weryfikacja środowiska testowego i niezbędnych danych testowych</a:t>
            </a:r>
          </a:p>
          <a:p>
            <a:r>
              <a:rPr lang="pl-PL" kern="0" dirty="0" smtClean="0"/>
              <a:t>Wykonanie procedur testowych zgodnie z ustalonymi priorytetami i odznaczanie rezultatów</a:t>
            </a:r>
          </a:p>
          <a:p>
            <a:r>
              <a:rPr lang="pl-PL" kern="0" dirty="0" smtClean="0"/>
              <a:t>Rejestrowanie / retesty incydentów.</a:t>
            </a:r>
            <a:endParaRPr lang="en-US" kern="0" dirty="0"/>
          </a:p>
        </p:txBody>
      </p:sp>
      <p:pic>
        <p:nvPicPr>
          <p:cNvPr id="6146" name="Picture 2" descr="C:\Users\bpld362\AppData\Local\Microsoft\Windows\Temporary Internet Files\Content.IE5\0367TPYG\photodune-5548515-business-people-and-mechanism-elements-m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3028182" cy="211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04829"/>
            <a:ext cx="2070896" cy="203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93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Ocena spełnienia kryteriów zakończenia i raportowanie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588963" y="6597352"/>
            <a:ext cx="5016099" cy="23048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Volvo </a:t>
            </a:r>
            <a:r>
              <a:rPr lang="en-US" dirty="0">
                <a:solidFill>
                  <a:srgbClr val="000000"/>
                </a:solidFill>
              </a:rPr>
              <a:t>IT, </a:t>
            </a:r>
            <a:r>
              <a:rPr lang="en-US" dirty="0" err="1">
                <a:solidFill>
                  <a:srgbClr val="000000"/>
                </a:solidFill>
              </a:rPr>
              <a:t>Wrocław</a:t>
            </a:r>
            <a:r>
              <a:rPr lang="en-US" dirty="0">
                <a:solidFill>
                  <a:srgbClr val="000000"/>
                </a:solidFill>
              </a:rPr>
              <a:t>, Poland, </a:t>
            </a:r>
            <a:r>
              <a:rPr lang="pl-PL" dirty="0">
                <a:solidFill>
                  <a:srgbClr val="000000"/>
                </a:solidFill>
              </a:rPr>
              <a:t>January</a:t>
            </a:r>
            <a:r>
              <a:rPr lang="en-US" dirty="0">
                <a:solidFill>
                  <a:srgbClr val="000000"/>
                </a:solidFill>
              </a:rPr>
              <a:t> 201</a:t>
            </a:r>
            <a:r>
              <a:rPr lang="pl-PL" dirty="0">
                <a:solidFill>
                  <a:srgbClr val="000000"/>
                </a:solidFill>
              </a:rPr>
              <a:t>6</a:t>
            </a:r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2263" y="1772816"/>
            <a:ext cx="7772400" cy="3999334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kern="0" dirty="0" smtClean="0"/>
              <a:t>Sprawdzanie, czy kryteria zakończenia zostały spełnione</a:t>
            </a:r>
          </a:p>
          <a:p>
            <a:endParaRPr lang="pl-PL" kern="0" dirty="0" smtClean="0"/>
          </a:p>
          <a:p>
            <a:r>
              <a:rPr lang="pl-PL" kern="0" dirty="0" smtClean="0"/>
              <a:t>Sporządzenie raportu podsumowującego testy.</a:t>
            </a:r>
            <a:endParaRPr lang="en-US" kern="0" dirty="0" smtClean="0"/>
          </a:p>
        </p:txBody>
      </p:sp>
      <p:pic>
        <p:nvPicPr>
          <p:cNvPr id="7170" name="Picture 2" descr="C:\Users\bpld362\AppData\Local\Microsoft\Windows\Temporary Internet Files\Content.IE5\QNAZVMQD\checklist-verd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4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3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Czynności zamykające testy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2263" y="1484785"/>
            <a:ext cx="7772400" cy="4287366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kern="0" dirty="0" smtClean="0"/>
              <a:t>Upewnienie się co do ukończenia testów</a:t>
            </a:r>
          </a:p>
          <a:p>
            <a:r>
              <a:rPr lang="pl-PL" kern="0" dirty="0" smtClean="0"/>
              <a:t>Zamykanie incydentów lub tworzenie na ich bazie nowych wymagań</a:t>
            </a:r>
          </a:p>
          <a:p>
            <a:r>
              <a:rPr lang="pl-PL" kern="0" dirty="0" smtClean="0"/>
              <a:t>Archiwizowanie danych, które mogą być przydatne w przyszłości</a:t>
            </a:r>
          </a:p>
          <a:p>
            <a:r>
              <a:rPr lang="pl-PL" kern="0" dirty="0" smtClean="0"/>
              <a:t>Przekazanie testów i środowiska testowego do wsparcia</a:t>
            </a:r>
          </a:p>
          <a:p>
            <a:r>
              <a:rPr lang="pl-PL" kern="0" dirty="0" smtClean="0"/>
              <a:t>Wyciąganie wniosków na przyszłość.</a:t>
            </a:r>
            <a:endParaRPr lang="en-US" kern="0" dirty="0"/>
          </a:p>
          <a:p>
            <a:endParaRPr lang="en-US" kern="0" dirty="0" smtClean="0"/>
          </a:p>
        </p:txBody>
      </p:sp>
      <p:pic>
        <p:nvPicPr>
          <p:cNvPr id="8195" name="Picture 3" descr="C:\Users\bpld362\AppData\Local\Microsoft\Windows\Temporary Internet Files\Content.IE5\QNAZVMQD\Crystal_Project_Loc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944" y="336041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32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Cykle testowe – Model Kaskadowy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5868144" y="1736372"/>
            <a:ext cx="3097609" cy="3744415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dirty="0" smtClean="0"/>
              <a:t>Każda faza musi zostać ukończona, zanim kolejna faza się rozpocznie</a:t>
            </a:r>
            <a:endParaRPr lang="en-US" kern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96694"/>
            <a:ext cx="5354832" cy="402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39725" y="6619875"/>
            <a:ext cx="503238" cy="207963"/>
          </a:xfrm>
          <a:prstGeom prst="rect">
            <a:avLst/>
          </a:prstGeom>
        </p:spPr>
        <p:txBody>
          <a:bodyPr/>
          <a:lstStyle/>
          <a:p>
            <a:fld id="{40E9AD42-C178-4DDF-86C3-EDC77BEDCFC5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441325"/>
            <a:ext cx="8393112" cy="1143000"/>
          </a:xfrm>
        </p:spPr>
        <p:txBody>
          <a:bodyPr/>
          <a:lstStyle/>
          <a:p>
            <a:pPr eaLnBrk="1" hangingPunct="1"/>
            <a:r>
              <a:rPr lang="pl-PL" dirty="0" smtClean="0"/>
              <a:t>Agnieszka Grodzka</a:t>
            </a:r>
            <a:br>
              <a:rPr lang="pl-PL" dirty="0" smtClean="0"/>
            </a:br>
            <a:r>
              <a:rPr lang="pl-PL" sz="1700" dirty="0" smtClean="0"/>
              <a:t>agnieszka.grodzka@volvo.com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endParaRPr lang="sv-SE" dirty="0" smtClean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7772400" cy="432048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2004 – 2009  - Tester oprogramowania w firmie zajmującej się programem prawniczym i translatorami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 smtClean="0"/>
              <a:t>2009 – 2011 - Tester oprogramowania w firmie zajmującej się produktami ERP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2012 – 2014.X - Quality Assurance </a:t>
            </a:r>
            <a:r>
              <a:rPr lang="pl-PL" dirty="0"/>
              <a:t>&amp; </a:t>
            </a:r>
            <a:r>
              <a:rPr lang="pl-PL" dirty="0" smtClean="0"/>
              <a:t>Test Engineer w Volvo IT (pracownik zewnętrzny)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 smtClean="0"/>
              <a:t>Od 2014. - Quality Assurance </a:t>
            </a:r>
            <a:r>
              <a:rPr lang="pl-PL" dirty="0"/>
              <a:t>&amp; </a:t>
            </a:r>
            <a:r>
              <a:rPr lang="pl-PL" kern="0" dirty="0" smtClean="0"/>
              <a:t>Test Engineer w Volvo IT (pracownik wewnętrzny)</a:t>
            </a:r>
            <a:endParaRPr lang="pl-PL" kern="0" dirty="0"/>
          </a:p>
        </p:txBody>
      </p:sp>
    </p:spTree>
    <p:extLst>
      <p:ext uri="{BB962C8B-B14F-4D97-AF65-F5344CB8AC3E}">
        <p14:creationId xmlns:p14="http://schemas.microsoft.com/office/powerpoint/2010/main" val="32595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Model V (Model Sekwencyjny)</a:t>
            </a:r>
            <a:endParaRPr lang="pl-P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5796136" y="1484785"/>
            <a:ext cx="2881584" cy="3822227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dirty="0" smtClean="0"/>
              <a:t>Testowanie przebiega równolegle z odpowiednią fazą dewelopmentu</a:t>
            </a:r>
          </a:p>
          <a:p>
            <a:endParaRPr lang="pl-PL" kern="0" dirty="0"/>
          </a:p>
          <a:p>
            <a:endParaRPr lang="pl-PL" kern="0" dirty="0" smtClean="0"/>
          </a:p>
          <a:p>
            <a:endParaRPr lang="en-US" kern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24057"/>
            <a:ext cx="4608512" cy="47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4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80" y="2571846"/>
            <a:ext cx="5791555" cy="3547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Modele Iteracyjno-Przyrostowe</a:t>
            </a:r>
            <a:endParaRPr lang="pl-P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2263" y="1484785"/>
            <a:ext cx="7772400" cy="792087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kern="0" dirty="0" smtClean="0"/>
              <a:t>Proces definiowania wymagań, projektowania, implementowania i testowania systemu podzielony na serię krótkich cykli</a:t>
            </a:r>
          </a:p>
        </p:txBody>
      </p:sp>
    </p:spTree>
    <p:extLst>
      <p:ext uri="{BB962C8B-B14F-4D97-AF65-F5344CB8AC3E}">
        <p14:creationId xmlns:p14="http://schemas.microsoft.com/office/powerpoint/2010/main" val="76036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Jira - Backlog</a:t>
            </a:r>
            <a:endParaRPr lang="pl-P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2261" y="1222859"/>
            <a:ext cx="8210177" cy="1360015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kern="0" dirty="0" smtClean="0"/>
              <a:t>Backlog jest priorytetyzowany przez klienta biznesowego</a:t>
            </a:r>
            <a:endParaRPr lang="en-US" kern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9" y="1772816"/>
            <a:ext cx="8676456" cy="4202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66" y="2943076"/>
            <a:ext cx="7064160" cy="2363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107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78" y="476672"/>
            <a:ext cx="8397875" cy="1143000"/>
          </a:xfrm>
        </p:spPr>
        <p:txBody>
          <a:bodyPr/>
          <a:lstStyle/>
          <a:p>
            <a:r>
              <a:rPr lang="pl-PL" dirty="0"/>
              <a:t>Jira – </a:t>
            </a:r>
            <a:r>
              <a:rPr lang="pl-PL" dirty="0" smtClean="0"/>
              <a:t>board dla bieżącego sprintu</a:t>
            </a:r>
            <a:endParaRPr lang="pl-P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2263" y="1484785"/>
            <a:ext cx="7772400" cy="4287366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pl-PL" kern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0" y="1116137"/>
            <a:ext cx="8892480" cy="4896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9" y="2045494"/>
            <a:ext cx="3164159" cy="3261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45494"/>
            <a:ext cx="3087902" cy="3261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63" y="2049860"/>
            <a:ext cx="2941296" cy="3261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49860"/>
            <a:ext cx="2987824" cy="3271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466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2263" y="1484785"/>
            <a:ext cx="7772400" cy="4287366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kern="0" dirty="0" smtClean="0"/>
              <a:t>Volvo Group </a:t>
            </a:r>
            <a:r>
              <a:rPr lang="pl-PL" kern="0" dirty="0"/>
              <a:t>i</a:t>
            </a:r>
            <a:r>
              <a:rPr lang="pl-PL" kern="0" dirty="0" smtClean="0"/>
              <a:t> Volvo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kern="0" dirty="0" smtClean="0"/>
              <a:t>Proces i cykle testowe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kern="0" dirty="0" smtClean="0"/>
              <a:t>Techniki testowe</a:t>
            </a:r>
            <a:endParaRPr lang="en-US" b="1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kern="0" dirty="0" smtClean="0"/>
              <a:t>Strategia i struktura testów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kern="0" dirty="0" smtClean="0"/>
              <a:t>Planowanie i organizacja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kern="0" dirty="0" smtClean="0"/>
              <a:t>Metryki i narzędzia testowe</a:t>
            </a:r>
          </a:p>
        </p:txBody>
      </p:sp>
      <p:pic>
        <p:nvPicPr>
          <p:cNvPr id="13" name="Picture 6" descr="C:\Users\bpl4027\AppData\Local\Temp\SNAGHTMLac614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38240"/>
            <a:ext cx="5191944" cy="20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4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Techniki testowe</a:t>
            </a:r>
            <a:endParaRPr lang="en-GB" sz="18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sv-SE" dirty="0">
              <a:solidFill>
                <a:srgbClr val="00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621924"/>
              </p:ext>
            </p:extLst>
          </p:nvPr>
        </p:nvGraphicFramePr>
        <p:xfrm>
          <a:off x="1163960" y="1613026"/>
          <a:ext cx="6720408" cy="3531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0204"/>
                <a:gridCol w="3360204"/>
              </a:tblGrid>
              <a:tr h="537170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STATYCZNE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DYNAMICZNE</a:t>
                      </a:r>
                      <a:endParaRPr lang="pl-PL" sz="2000" dirty="0"/>
                    </a:p>
                  </a:txBody>
                  <a:tcPr/>
                </a:tc>
              </a:tr>
              <a:tr h="53717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Nie wymaga </a:t>
                      </a:r>
                      <a:r>
                        <a:rPr lang="pl-PL" dirty="0" smtClean="0"/>
                        <a:t>uruchomienia kodu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Wymaga </a:t>
                      </a:r>
                      <a:r>
                        <a:rPr lang="pl-PL" dirty="0" smtClean="0"/>
                        <a:t>uruchomienia kody</a:t>
                      </a:r>
                      <a:endParaRPr lang="pl-PL" dirty="0"/>
                    </a:p>
                  </a:txBody>
                  <a:tcPr/>
                </a:tc>
              </a:tr>
              <a:tr h="537170"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Wspiera</a:t>
                      </a:r>
                      <a:r>
                        <a:rPr lang="pl-PL" b="0" baseline="0" dirty="0" smtClean="0"/>
                        <a:t> </a:t>
                      </a:r>
                      <a:r>
                        <a:rPr lang="pl-PL" b="1" baseline="0" dirty="0" smtClean="0"/>
                        <a:t>weryfikacje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Wspiera </a:t>
                      </a:r>
                      <a:r>
                        <a:rPr lang="pl-PL" b="1" dirty="0" smtClean="0"/>
                        <a:t>walidacje</a:t>
                      </a:r>
                      <a:endParaRPr lang="pl-PL" b="1" dirty="0"/>
                    </a:p>
                  </a:txBody>
                  <a:tcPr/>
                </a:tc>
              </a:tr>
              <a:tr h="53717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Znajduje </a:t>
                      </a:r>
                      <a:r>
                        <a:rPr lang="pl-PL" b="1" dirty="0" smtClean="0"/>
                        <a:t>błędy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 smtClean="0"/>
                        <a:t>Wykrywa </a:t>
                      </a:r>
                      <a:r>
                        <a:rPr lang="pl-PL" b="1" baseline="0" dirty="0" smtClean="0"/>
                        <a:t>awarie</a:t>
                      </a:r>
                      <a:endParaRPr lang="pl-PL" b="1" dirty="0"/>
                    </a:p>
                  </a:txBody>
                  <a:tcPr/>
                </a:tc>
              </a:tr>
              <a:tr h="53717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Wymaga </a:t>
                      </a:r>
                      <a:r>
                        <a:rPr lang="pl-PL" b="1" dirty="0" smtClean="0"/>
                        <a:t>checklisty</a:t>
                      </a:r>
                      <a:r>
                        <a:rPr lang="pl-PL" dirty="0" smtClean="0"/>
                        <a:t> lub procesu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Wymaga </a:t>
                      </a:r>
                      <a:r>
                        <a:rPr lang="pl-PL" b="1" dirty="0" smtClean="0"/>
                        <a:t>test casów</a:t>
                      </a:r>
                      <a:endParaRPr lang="pl-PL" b="1" dirty="0"/>
                    </a:p>
                  </a:txBody>
                  <a:tcPr/>
                </a:tc>
              </a:tr>
              <a:tr h="53717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Niższe</a:t>
                      </a:r>
                      <a:r>
                        <a:rPr lang="pl-PL" b="1" baseline="0" dirty="0" smtClean="0"/>
                        <a:t> koszty </a:t>
                      </a:r>
                      <a:r>
                        <a:rPr lang="pl-PL" b="0" baseline="0" dirty="0" smtClean="0"/>
                        <a:t>znalezienia i naprawy błędu</a:t>
                      </a:r>
                      <a:endParaRPr lang="pl-P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baseline="0" dirty="0" smtClean="0"/>
                        <a:t>Wyższe koszty </a:t>
                      </a:r>
                      <a:r>
                        <a:rPr lang="pl-PL" b="0" baseline="0" dirty="0" smtClean="0"/>
                        <a:t>znalezienia i naprawy błędu</a:t>
                      </a:r>
                      <a:endParaRPr lang="pl-PL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91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Techniki statyczne</a:t>
            </a:r>
            <a:endParaRPr lang="en-GB" sz="1800" dirty="0"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528" y="1844824"/>
            <a:ext cx="77724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 smtClean="0"/>
              <a:t>Przegląd</a:t>
            </a:r>
          </a:p>
          <a:p>
            <a:pPr marL="611188" lvl="1" indent="-285750">
              <a:buFont typeface="Arial" panose="020B0604020202020204" pitchFamily="34" charset="0"/>
              <a:buChar char="•"/>
            </a:pPr>
            <a:r>
              <a:rPr lang="pl-PL" kern="0" dirty="0" smtClean="0"/>
              <a:t>Formalny</a:t>
            </a:r>
          </a:p>
          <a:p>
            <a:pPr marL="611188" lvl="1" indent="-285750">
              <a:buFont typeface="Arial" panose="020B0604020202020204" pitchFamily="34" charset="0"/>
              <a:buChar char="•"/>
            </a:pPr>
            <a:r>
              <a:rPr lang="pl-PL" kern="0" dirty="0" smtClean="0"/>
              <a:t>Nieformalny</a:t>
            </a:r>
          </a:p>
          <a:p>
            <a:pPr marL="611188" lvl="1" indent="-285750">
              <a:buFont typeface="Arial" panose="020B0604020202020204" pitchFamily="34" charset="0"/>
              <a:buChar char="•"/>
            </a:pPr>
            <a:r>
              <a:rPr lang="pl-PL" kern="0" dirty="0" smtClean="0"/>
              <a:t>Przegląd techniczny</a:t>
            </a:r>
          </a:p>
          <a:p>
            <a:pPr marL="611188" lvl="1" indent="-285750">
              <a:buFont typeface="Arial" panose="020B0604020202020204" pitchFamily="34" charset="0"/>
              <a:buChar char="•"/>
            </a:pPr>
            <a:r>
              <a:rPr lang="pl-PL" kern="0" dirty="0" smtClean="0"/>
              <a:t>Inspekcja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kern="0" dirty="0" smtClean="0"/>
              <a:t>Analiza statyczna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://www.rzeszow4u.pl/upload/Aktualnosci/akt-2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24" y="1988840"/>
            <a:ext cx="2945904" cy="228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57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Techniki projektowania testów</a:t>
            </a:r>
            <a:endParaRPr lang="en-GB" sz="18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00" y="2722603"/>
            <a:ext cx="1621496" cy="194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1359764" y="2204864"/>
            <a:ext cx="1909528" cy="4433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dirty="0" smtClean="0">
                <a:latin typeface="Arial" charset="0"/>
              </a:rPr>
              <a:t>BLACK-BOX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148064" y="2204864"/>
            <a:ext cx="1726367" cy="4433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dirty="0" smtClean="0">
                <a:latin typeface="Arial" charset="0"/>
              </a:rPr>
              <a:t>WHITE-BOX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016" y="2703415"/>
            <a:ext cx="1700851" cy="195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79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Techniki Black-box</a:t>
            </a:r>
            <a:br>
              <a:rPr lang="pl-PL" dirty="0" smtClean="0"/>
            </a:br>
            <a:r>
              <a:rPr lang="pl-PL" sz="2000" dirty="0" smtClean="0"/>
              <a:t>Partycje równoważne</a:t>
            </a:r>
            <a:endParaRPr lang="en-GB" sz="18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23528" y="1844824"/>
            <a:ext cx="77724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W</a:t>
            </a:r>
            <a:r>
              <a:rPr lang="pl-PL" dirty="0" smtClean="0"/>
              <a:t>ejścia systemu </a:t>
            </a:r>
            <a:r>
              <a:rPr lang="pl-PL" dirty="0"/>
              <a:t>są dzielone </a:t>
            </a:r>
            <a:r>
              <a:rPr lang="pl-PL" dirty="0" smtClean="0"/>
              <a:t>na grupy</a:t>
            </a:r>
            <a:r>
              <a:rPr lang="pl-PL" dirty="0"/>
              <a:t>, które powodują podobne zachowanie </a:t>
            </a:r>
            <a:r>
              <a:rPr lang="pl-PL" dirty="0" smtClean="0"/>
              <a:t>oprogramowania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Wyznaczane są klasy równoważności dla </a:t>
            </a:r>
            <a:r>
              <a:rPr lang="pl-PL" dirty="0"/>
              <a:t>danych poprawnych </a:t>
            </a:r>
            <a:r>
              <a:rPr lang="pl-PL" dirty="0" smtClean="0"/>
              <a:t>oraz</a:t>
            </a:r>
            <a:r>
              <a:rPr lang="pl-PL" dirty="0"/>
              <a:t> </a:t>
            </a:r>
            <a:r>
              <a:rPr lang="pl-PL" dirty="0" smtClean="0"/>
              <a:t>niepoprawnych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Stosowana na każdym poziomie testów</a:t>
            </a:r>
            <a:endParaRPr lang="pl-PL" dirty="0"/>
          </a:p>
        </p:txBody>
      </p:sp>
      <p:pic>
        <p:nvPicPr>
          <p:cNvPr id="1026" name="Picture 2" descr="C:\Users\bpld362\AppData\Local\Microsoft\Windows\Temporary Internet Files\Content.IE5\YZR2F9YT\Blackbox3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3810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92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Techniki Black-box</a:t>
            </a:r>
            <a:br>
              <a:rPr lang="pl-PL" dirty="0"/>
            </a:br>
            <a:r>
              <a:rPr lang="pl-PL" sz="2000" dirty="0"/>
              <a:t>Partycje równoważne</a:t>
            </a:r>
            <a:endParaRPr lang="en-GB" sz="18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627784" y="2492896"/>
            <a:ext cx="2088232" cy="11217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716016" y="2492896"/>
            <a:ext cx="2088232" cy="11217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356536" y="2832099"/>
            <a:ext cx="630728" cy="4433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dirty="0" smtClean="0">
                <a:latin typeface="Arial" charset="0"/>
              </a:rPr>
              <a:t>X&lt;0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444768" y="2832099"/>
            <a:ext cx="630728" cy="4433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dirty="0" smtClean="0">
                <a:latin typeface="Arial" charset="0"/>
              </a:rPr>
              <a:t>X&gt;=0</a:t>
            </a:r>
            <a:endParaRPr kumimoji="0" lang="pl-PL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893" y="3995772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Equivalence partition no. 1</a:t>
            </a:r>
            <a:endParaRPr lang="pl-PL" dirty="0"/>
          </a:p>
        </p:txBody>
      </p:sp>
      <p:sp>
        <p:nvSpPr>
          <p:cNvPr id="14" name="TextBox 13"/>
          <p:cNvSpPr txBox="1"/>
          <p:nvPr/>
        </p:nvSpPr>
        <p:spPr>
          <a:xfrm>
            <a:off x="5670780" y="3995772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Equivalence partition no. 2</a:t>
            </a:r>
            <a:endParaRPr lang="pl-PL" dirty="0"/>
          </a:p>
        </p:txBody>
      </p:sp>
      <p:cxnSp>
        <p:nvCxnSpPr>
          <p:cNvPr id="15" name="Straight Arrow Connector 14"/>
          <p:cNvCxnSpPr>
            <a:stCxn id="6" idx="0"/>
            <a:endCxn id="11" idx="2"/>
          </p:cNvCxnSpPr>
          <p:nvPr/>
        </p:nvCxnSpPr>
        <p:spPr bwMode="auto">
          <a:xfrm flipV="1">
            <a:off x="2309573" y="3275487"/>
            <a:ext cx="1362327" cy="7202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14" idx="0"/>
            <a:endCxn id="12" idx="2"/>
          </p:cNvCxnSpPr>
          <p:nvPr/>
        </p:nvCxnSpPr>
        <p:spPr bwMode="auto">
          <a:xfrm flipH="1" flipV="1">
            <a:off x="5760132" y="3275487"/>
            <a:ext cx="1362328" cy="7202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857893" y="4869160"/>
            <a:ext cx="2610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Test case no. 1: x = -3</a:t>
            </a:r>
          </a:p>
          <a:p>
            <a:r>
              <a:rPr lang="pl-PL" b="1" dirty="0" smtClean="0"/>
              <a:t>Test case no. 2: x = 10</a:t>
            </a:r>
            <a:endParaRPr lang="pl-PL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163398" y="1613872"/>
            <a:ext cx="119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Valid data</a:t>
            </a:r>
            <a:endParaRPr lang="pl-PL" dirty="0"/>
          </a:p>
        </p:txBody>
      </p:sp>
      <p:sp>
        <p:nvSpPr>
          <p:cNvPr id="19" name="TextBox 18"/>
          <p:cNvSpPr txBox="1"/>
          <p:nvPr/>
        </p:nvSpPr>
        <p:spPr>
          <a:xfrm>
            <a:off x="2989662" y="161387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Invalid data</a:t>
            </a:r>
            <a:endParaRPr lang="pl-PL" dirty="0"/>
          </a:p>
        </p:txBody>
      </p:sp>
      <p:cxnSp>
        <p:nvCxnSpPr>
          <p:cNvPr id="7" name="Straight Arrow Connector 6"/>
          <p:cNvCxnSpPr>
            <a:stCxn id="19" idx="2"/>
            <a:endCxn id="11" idx="0"/>
          </p:cNvCxnSpPr>
          <p:nvPr/>
        </p:nvCxnSpPr>
        <p:spPr bwMode="auto">
          <a:xfrm>
            <a:off x="3671900" y="1983204"/>
            <a:ext cx="0" cy="8488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18" idx="2"/>
          </p:cNvCxnSpPr>
          <p:nvPr/>
        </p:nvCxnSpPr>
        <p:spPr bwMode="auto">
          <a:xfrm>
            <a:off x="5760132" y="1983204"/>
            <a:ext cx="0" cy="8488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8473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  <p:bldP spid="6" grpId="0"/>
      <p:bldP spid="14" grpId="0"/>
      <p:bldP spid="21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52425" y="6619875"/>
            <a:ext cx="392113" cy="207963"/>
          </a:xfrm>
        </p:spPr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9088" y="441325"/>
            <a:ext cx="8397875" cy="1143000"/>
          </a:xfrm>
        </p:spPr>
        <p:txBody>
          <a:bodyPr/>
          <a:lstStyle/>
          <a:p>
            <a:r>
              <a:rPr lang="pl-PL" dirty="0" smtClean="0"/>
              <a:t>Andrzej Zdebik</a:t>
            </a:r>
            <a:br>
              <a:rPr lang="pl-PL" dirty="0" smtClean="0"/>
            </a:br>
            <a:r>
              <a:rPr lang="pl-PL" sz="1800" dirty="0" smtClean="0">
                <a:latin typeface="+mn-lt"/>
              </a:rPr>
              <a:t>andrzej.zdebik@volvo.com</a:t>
            </a:r>
            <a:endParaRPr lang="en-GB" sz="1800" dirty="0">
              <a:latin typeface="+mn-lt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22263" y="1876425"/>
            <a:ext cx="7772400" cy="38957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2007 </a:t>
            </a:r>
            <a:r>
              <a:rPr lang="pl-PL" dirty="0"/>
              <a:t>- 2011</a:t>
            </a:r>
          </a:p>
          <a:p>
            <a:pPr lvl="1"/>
            <a:r>
              <a:rPr lang="pl-PL" dirty="0" smtClean="0"/>
              <a:t>Tester oprogramowania / Lider testów w BZ WBK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2012</a:t>
            </a:r>
            <a:endParaRPr lang="pl-PL" dirty="0"/>
          </a:p>
          <a:p>
            <a:pPr lvl="1"/>
            <a:r>
              <a:rPr lang="pl-PL" dirty="0"/>
              <a:t>Quality Assurance &amp; Test Engineer </a:t>
            </a:r>
            <a:r>
              <a:rPr lang="pl-PL" dirty="0" smtClean="0"/>
              <a:t>w </a:t>
            </a:r>
            <a:r>
              <a:rPr lang="pl-PL" dirty="0"/>
              <a:t>Volvo IT </a:t>
            </a:r>
            <a:br>
              <a:rPr lang="pl-PL" dirty="0"/>
            </a:br>
            <a:r>
              <a:rPr lang="pl-PL" dirty="0" smtClean="0"/>
              <a:t>rola: Tester oprogramowania (pracownik zewnętrzny)</a:t>
            </a:r>
            <a:endParaRPr lang="pl-PL" dirty="0"/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Od 2013. </a:t>
            </a:r>
            <a:endParaRPr lang="pl-PL" dirty="0"/>
          </a:p>
          <a:p>
            <a:pPr lvl="1"/>
            <a:r>
              <a:rPr lang="pl-PL" dirty="0"/>
              <a:t>Quality Assurance &amp; Test Engineer w</a:t>
            </a:r>
            <a:r>
              <a:rPr lang="pl-PL" dirty="0" smtClean="0"/>
              <a:t> </a:t>
            </a:r>
            <a:r>
              <a:rPr lang="pl-PL" dirty="0"/>
              <a:t>Volvo IT </a:t>
            </a:r>
            <a:br>
              <a:rPr lang="pl-PL" dirty="0"/>
            </a:br>
            <a:r>
              <a:rPr lang="pl-PL" dirty="0" smtClean="0"/>
              <a:t>rola: </a:t>
            </a:r>
            <a:r>
              <a:rPr lang="pl-PL" dirty="0"/>
              <a:t>Test Manager </a:t>
            </a:r>
            <a:r>
              <a:rPr lang="pl-PL" dirty="0" smtClean="0"/>
              <a:t>(pracownik wewnętrzny)</a:t>
            </a:r>
            <a:endParaRPr lang="pl-PL" dirty="0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 bwMode="auto">
          <a:xfrm>
            <a:off x="352425" y="6619875"/>
            <a:ext cx="392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marL="0" algn="l" defTabSz="914400" rtl="0" eaLnBrk="1" latinLnBrk="0" hangingPunct="1">
              <a:spcBef>
                <a:spcPct val="0"/>
              </a:spcBef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6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Techniki Black-box</a:t>
            </a:r>
            <a:br>
              <a:rPr lang="pl-PL" dirty="0"/>
            </a:br>
            <a:r>
              <a:rPr lang="pl-PL" sz="2000" dirty="0" smtClean="0"/>
              <a:t>Analiza wartości brzegowych</a:t>
            </a:r>
            <a:endParaRPr lang="en-GB" sz="18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23528" y="1844824"/>
            <a:ext cx="77724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Rozszerzenie techniki równoważnych partycji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Projektowanie testów dla minimum </a:t>
            </a:r>
            <a:r>
              <a:rPr lang="pl-PL" dirty="0"/>
              <a:t>i maksimum klasy </a:t>
            </a:r>
            <a:r>
              <a:rPr lang="pl-PL" dirty="0" smtClean="0"/>
              <a:t>równoważności – duże prawdopodobieństwo wykrycia błędu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Stosowanana </a:t>
            </a:r>
            <a:r>
              <a:rPr lang="pl-PL" dirty="0"/>
              <a:t>każdym poziomie </a:t>
            </a:r>
            <a:r>
              <a:rPr lang="pl-PL" dirty="0" smtClean="0"/>
              <a:t>testowania</a:t>
            </a:r>
          </a:p>
        </p:txBody>
      </p:sp>
      <p:pic>
        <p:nvPicPr>
          <p:cNvPr id="6146" name="Picture 2" descr="C:\Users\bpld362\AppData\Local\Microsoft\Windows\Temporary Internet Files\Content.IE5\Z7SESWQY\220px-Analyzing_Financial_Data_(5099605109)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19072"/>
            <a:ext cx="3175000" cy="212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34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Techniki Black-box</a:t>
            </a:r>
            <a:br>
              <a:rPr lang="pl-PL" dirty="0"/>
            </a:br>
            <a:r>
              <a:rPr lang="pl-PL" sz="2000" dirty="0"/>
              <a:t>Analiza wartości brzegowych</a:t>
            </a:r>
            <a:endParaRPr lang="en-GB" sz="2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48170" y="4869160"/>
            <a:ext cx="2559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Test case no. 1: x = -1</a:t>
            </a:r>
          </a:p>
          <a:p>
            <a:r>
              <a:rPr lang="pl-PL" b="1" dirty="0" smtClean="0"/>
              <a:t>Test case no. 2: x = 0</a:t>
            </a:r>
          </a:p>
          <a:p>
            <a:r>
              <a:rPr lang="pl-PL" b="1" dirty="0" smtClean="0"/>
              <a:t>Test case no. 3: x = 1</a:t>
            </a:r>
            <a:endParaRPr lang="pl-PL" b="1" dirty="0"/>
          </a:p>
        </p:txBody>
      </p:sp>
      <p:sp>
        <p:nvSpPr>
          <p:cNvPr id="24" name="Oval 23"/>
          <p:cNvSpPr/>
          <p:nvPr/>
        </p:nvSpPr>
        <p:spPr bwMode="auto">
          <a:xfrm>
            <a:off x="2519772" y="2422206"/>
            <a:ext cx="216024" cy="216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4117" y="288795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0</a:t>
            </a:r>
            <a:endParaRPr lang="pl-PL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445409" y="3851756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Boundary value no. 1</a:t>
            </a:r>
            <a:endParaRPr lang="pl-PL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857893" y="2530206"/>
            <a:ext cx="781856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Oval 37"/>
          <p:cNvSpPr/>
          <p:nvPr/>
        </p:nvSpPr>
        <p:spPr bwMode="auto">
          <a:xfrm>
            <a:off x="6696236" y="2420888"/>
            <a:ext cx="216024" cy="216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21873" y="3851756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Boundary value no. 2</a:t>
            </a:r>
            <a:endParaRPr lang="pl-PL" dirty="0"/>
          </a:p>
        </p:txBody>
      </p:sp>
      <p:sp>
        <p:nvSpPr>
          <p:cNvPr id="20" name="TextBox 19"/>
          <p:cNvSpPr txBox="1"/>
          <p:nvPr/>
        </p:nvSpPr>
        <p:spPr>
          <a:xfrm>
            <a:off x="6497914" y="288795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100</a:t>
            </a:r>
            <a:endParaRPr lang="pl-PL" sz="2000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627784" y="2528888"/>
            <a:ext cx="406845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5434865" y="4869160"/>
            <a:ext cx="27387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Test case no. 4: x = 98</a:t>
            </a:r>
          </a:p>
          <a:p>
            <a:r>
              <a:rPr lang="pl-PL" b="1" dirty="0" smtClean="0"/>
              <a:t>Test case no. 5: x = 99</a:t>
            </a:r>
          </a:p>
          <a:p>
            <a:r>
              <a:rPr lang="pl-PL" b="1" dirty="0" smtClean="0"/>
              <a:t>Test case no. 6: x = 100</a:t>
            </a:r>
            <a:endParaRPr lang="pl-PL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861951" y="1883778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x</a:t>
            </a:r>
            <a:r>
              <a:rPr lang="pl-PL" sz="2000" dirty="0" smtClean="0"/>
              <a:t>&gt;=0, x&lt;100</a:t>
            </a:r>
            <a:endParaRPr lang="pl-PL" sz="2000" dirty="0"/>
          </a:p>
        </p:txBody>
      </p:sp>
      <p:cxnSp>
        <p:nvCxnSpPr>
          <p:cNvPr id="14" name="Straight Arrow Connector 13"/>
          <p:cNvCxnSpPr>
            <a:stCxn id="26" idx="0"/>
            <a:endCxn id="25" idx="2"/>
          </p:cNvCxnSpPr>
          <p:nvPr/>
        </p:nvCxnSpPr>
        <p:spPr bwMode="auto">
          <a:xfrm flipV="1">
            <a:off x="2627784" y="3288068"/>
            <a:ext cx="0" cy="563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19" idx="0"/>
            <a:endCxn id="20" idx="2"/>
          </p:cNvCxnSpPr>
          <p:nvPr/>
        </p:nvCxnSpPr>
        <p:spPr bwMode="auto">
          <a:xfrm flipV="1">
            <a:off x="6804248" y="3288068"/>
            <a:ext cx="0" cy="563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3861951" y="1332280"/>
            <a:ext cx="156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Valid partition</a:t>
            </a:r>
            <a:endParaRPr lang="pl-PL" dirty="0"/>
          </a:p>
        </p:txBody>
      </p:sp>
      <p:sp>
        <p:nvSpPr>
          <p:cNvPr id="22" name="TextBox 21"/>
          <p:cNvSpPr txBox="1"/>
          <p:nvPr/>
        </p:nvSpPr>
        <p:spPr>
          <a:xfrm>
            <a:off x="783399" y="1356755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Invalid partition</a:t>
            </a:r>
            <a:endParaRPr lang="pl-PL" dirty="0"/>
          </a:p>
        </p:txBody>
      </p:sp>
      <p:sp>
        <p:nvSpPr>
          <p:cNvPr id="28" name="TextBox 27"/>
          <p:cNvSpPr txBox="1"/>
          <p:nvPr/>
        </p:nvSpPr>
        <p:spPr>
          <a:xfrm>
            <a:off x="6912260" y="1367088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Invalid partition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537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 animBg="1"/>
      <p:bldP spid="25" grpId="0"/>
      <p:bldP spid="26" grpId="0"/>
      <p:bldP spid="38" grpId="0" animBg="1"/>
      <p:bldP spid="19" grpId="0"/>
      <p:bldP spid="20" grpId="0"/>
      <p:bldP spid="23" grpId="0"/>
      <p:bldP spid="27" grpId="0"/>
      <p:bldP spid="21" grpId="0"/>
      <p:bldP spid="22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Techniki Black-box</a:t>
            </a:r>
            <a:br>
              <a:rPr lang="pl-PL" dirty="0"/>
            </a:br>
            <a:r>
              <a:rPr lang="pl-PL" sz="2000" dirty="0" smtClean="0"/>
              <a:t>Tablice decyzyjne</a:t>
            </a:r>
            <a:endParaRPr lang="en-GB" sz="2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23528" y="1844824"/>
            <a:ext cx="77724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Warunki </a:t>
            </a:r>
            <a:r>
              <a:rPr lang="pl-PL" dirty="0"/>
              <a:t>wejściowe </a:t>
            </a:r>
            <a:r>
              <a:rPr lang="pl-PL" dirty="0" smtClean="0"/>
              <a:t>oraz zachowanie </a:t>
            </a:r>
            <a:r>
              <a:rPr lang="pl-PL" dirty="0"/>
              <a:t>systemu </a:t>
            </a:r>
            <a:r>
              <a:rPr lang="pl-PL" dirty="0" smtClean="0"/>
              <a:t>zapisane </a:t>
            </a:r>
            <a:r>
              <a:rPr lang="pl-PL" dirty="0"/>
              <a:t>jako prawda lub </a:t>
            </a:r>
            <a:r>
              <a:rPr lang="pl-PL" dirty="0" smtClean="0"/>
              <a:t>fałsz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Tabela decyzyjna </a:t>
            </a:r>
            <a:r>
              <a:rPr lang="pl-PL" dirty="0"/>
              <a:t>zawiera warunki </a:t>
            </a:r>
            <a:r>
              <a:rPr lang="pl-PL" dirty="0" smtClean="0"/>
              <a:t>uruchamiające 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Każda </a:t>
            </a:r>
            <a:r>
              <a:rPr lang="pl-PL" dirty="0"/>
              <a:t>kolumna tabeli odpowiada jednej regule </a:t>
            </a:r>
            <a:r>
              <a:rPr lang="pl-PL" dirty="0" smtClean="0"/>
              <a:t>biznesowej</a:t>
            </a:r>
          </a:p>
        </p:txBody>
      </p:sp>
      <p:pic>
        <p:nvPicPr>
          <p:cNvPr id="6" name="Picture 2" descr="http://www.adesblog.com/images/large_random_number_genera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65104"/>
            <a:ext cx="5644297" cy="176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24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Techniki Black-box</a:t>
            </a:r>
            <a:br>
              <a:rPr lang="pl-PL" dirty="0"/>
            </a:br>
            <a:r>
              <a:rPr lang="pl-PL" sz="2000" dirty="0"/>
              <a:t>Tablice decyzyjne</a:t>
            </a:r>
            <a:endParaRPr lang="en-GB" sz="2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sv-SE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965944"/>
              </p:ext>
            </p:extLst>
          </p:nvPr>
        </p:nvGraphicFramePr>
        <p:xfrm>
          <a:off x="1403648" y="2708920"/>
          <a:ext cx="6241679" cy="2951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127"/>
                <a:gridCol w="2867575"/>
                <a:gridCol w="743307"/>
                <a:gridCol w="743307"/>
                <a:gridCol w="744056"/>
                <a:gridCol w="743307"/>
              </a:tblGrid>
              <a:tr h="32795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CONDITIONS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RULES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27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Red </a:t>
                      </a:r>
                      <a:r>
                        <a:rPr lang="pl-PL" sz="1100" dirty="0">
                          <a:effectLst/>
                        </a:rPr>
                        <a:t>light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False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False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True</a:t>
                      </a:r>
                      <a:endParaRPr lang="pl-PL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True</a:t>
                      </a:r>
                      <a:endParaRPr lang="pl-PL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Yellow light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False</a:t>
                      </a:r>
                      <a:endParaRPr lang="pl-PL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True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False</a:t>
                      </a:r>
                      <a:endParaRPr lang="pl-PL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True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Green </a:t>
                      </a:r>
                      <a:r>
                        <a:rPr lang="pl-PL" sz="1100" dirty="0">
                          <a:effectLst/>
                        </a:rPr>
                        <a:t>light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True</a:t>
                      </a:r>
                      <a:endParaRPr lang="pl-PL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False</a:t>
                      </a:r>
                      <a:endParaRPr lang="pl-PL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False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False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95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ACTIONS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27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You can drive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X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Stop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X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Be ready to drive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X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Stop immediately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X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692696"/>
            <a:ext cx="31718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09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Techniki Black-box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000" dirty="0" smtClean="0"/>
              <a:t>Przejścia między stanami</a:t>
            </a:r>
            <a:endParaRPr lang="en-GB" sz="18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23528" y="1844824"/>
            <a:ext cx="77724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Zachowanie </a:t>
            </a:r>
            <a:r>
              <a:rPr lang="pl-PL" dirty="0"/>
              <a:t>systemu można opisać diagramem przejść stanów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Pokrycie testami: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typowe </a:t>
            </a:r>
            <a:r>
              <a:rPr lang="pl-PL" dirty="0"/>
              <a:t>sekwencje </a:t>
            </a:r>
            <a:r>
              <a:rPr lang="pl-PL" dirty="0" smtClean="0"/>
              <a:t>stanów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każdy stan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każde przejście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konkretny </a:t>
            </a:r>
            <a:r>
              <a:rPr lang="pl-PL" dirty="0"/>
              <a:t>ciąg </a:t>
            </a:r>
            <a:r>
              <a:rPr lang="pl-PL" dirty="0" smtClean="0"/>
              <a:t>przejść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582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Techniki Black-box</a:t>
            </a:r>
            <a:br>
              <a:rPr lang="pl-PL" dirty="0"/>
            </a:br>
            <a:r>
              <a:rPr lang="pl-PL" sz="2000" dirty="0"/>
              <a:t>Przejścia między stanami</a:t>
            </a:r>
            <a:endParaRPr lang="en-GB" sz="2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://testnbug.com/wp-content/uploads/2015/01/State-Transis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79146" cy="435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31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Techniki Black-box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000" dirty="0" smtClean="0"/>
              <a:t>Przypadki użycia</a:t>
            </a:r>
            <a:endParaRPr lang="en-GB" sz="1800" dirty="0"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528" y="1844824"/>
            <a:ext cx="77724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Opisuje interakcje </a:t>
            </a:r>
            <a:r>
              <a:rPr lang="pl-PL" dirty="0"/>
              <a:t>pomiędzy </a:t>
            </a:r>
            <a:r>
              <a:rPr lang="pl-PL" dirty="0" smtClean="0"/>
              <a:t>aktorami, które </a:t>
            </a:r>
            <a:r>
              <a:rPr lang="pl-PL" dirty="0"/>
              <a:t>powodują </a:t>
            </a:r>
            <a:r>
              <a:rPr lang="pl-PL" dirty="0" smtClean="0"/>
              <a:t>powstanie wyniku </a:t>
            </a:r>
            <a:r>
              <a:rPr lang="pl-PL" dirty="0"/>
              <a:t>wartościowego z punktu widzenia </a:t>
            </a:r>
            <a:r>
              <a:rPr lang="pl-PL" dirty="0" smtClean="0"/>
              <a:t>użytkownika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Przypadki</a:t>
            </a:r>
            <a:r>
              <a:rPr lang="pl-PL" dirty="0"/>
              <a:t> </a:t>
            </a:r>
            <a:r>
              <a:rPr lang="pl-PL" dirty="0" smtClean="0"/>
              <a:t>użycia </a:t>
            </a:r>
            <a:r>
              <a:rPr lang="pl-PL" dirty="0"/>
              <a:t>zwykle posiadają scenariusz główny </a:t>
            </a:r>
            <a:r>
              <a:rPr lang="pl-PL" dirty="0" smtClean="0"/>
              <a:t>oraz scenariusze poboczne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Przypadki użycia opisują </a:t>
            </a:r>
            <a:r>
              <a:rPr lang="pl-PL" dirty="0" smtClean="0"/>
              <a:t>najbardziej prawdopodobne przypadki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9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Techniki White-box</a:t>
            </a:r>
            <a:br>
              <a:rPr lang="pl-PL" dirty="0" smtClean="0"/>
            </a:br>
            <a:r>
              <a:rPr lang="pl-PL" sz="2000" dirty="0" smtClean="0"/>
              <a:t>Pokrycie instrukcji</a:t>
            </a:r>
            <a:endParaRPr lang="en-GB" sz="18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3527" y="1844824"/>
            <a:ext cx="4968553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pl-PL" dirty="0" smtClean="0"/>
              <a:t>Pokrycie wszystkich instrukcji przynajmniej raz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 smtClean="0"/>
              <a:t>Test cases: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A = 2 and B = 0 (ace)</a:t>
            </a:r>
            <a:endParaRPr lang="pl-PL" dirty="0"/>
          </a:p>
        </p:txBody>
      </p:sp>
      <p:sp>
        <p:nvSpPr>
          <p:cNvPr id="4" name="Rectangle 3"/>
          <p:cNvSpPr/>
          <p:nvPr/>
        </p:nvSpPr>
        <p:spPr bwMode="auto">
          <a:xfrm rot="2700000">
            <a:off x="5481459" y="1098098"/>
            <a:ext cx="914400" cy="9144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938659" y="404664"/>
            <a:ext cx="0" cy="50405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 bwMode="auto">
          <a:xfrm rot="2700000">
            <a:off x="5481460" y="3690387"/>
            <a:ext cx="914400" cy="9144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020272" y="1988840"/>
            <a:ext cx="1302294" cy="634158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6585239" y="1555298"/>
            <a:ext cx="108618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935448" y="2218778"/>
            <a:ext cx="0" cy="128223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5938660" y="3033631"/>
            <a:ext cx="1732759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7671419" y="1555298"/>
            <a:ext cx="0" cy="43354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stCxn id="15" idx="2"/>
          </p:cNvCxnSpPr>
          <p:nvPr/>
        </p:nvCxnSpPr>
        <p:spPr bwMode="auto">
          <a:xfrm>
            <a:off x="7671419" y="2622998"/>
            <a:ext cx="0" cy="41063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30"/>
          <p:cNvSpPr/>
          <p:nvPr/>
        </p:nvSpPr>
        <p:spPr bwMode="auto">
          <a:xfrm>
            <a:off x="7020272" y="4602335"/>
            <a:ext cx="1302294" cy="634158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flipH="1">
            <a:off x="6585239" y="4168793"/>
            <a:ext cx="108618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5938660" y="5647126"/>
            <a:ext cx="1732759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7671419" y="4168793"/>
            <a:ext cx="0" cy="43354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31" idx="2"/>
          </p:cNvCxnSpPr>
          <p:nvPr/>
        </p:nvCxnSpPr>
        <p:spPr bwMode="auto">
          <a:xfrm>
            <a:off x="7671419" y="5236493"/>
            <a:ext cx="0" cy="41063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5950122" y="4794166"/>
            <a:ext cx="0" cy="128223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5681211" y="1185966"/>
            <a:ext cx="5084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A&gt;1</a:t>
            </a:r>
            <a:br>
              <a:rPr lang="pl-PL" sz="1400" dirty="0" smtClean="0"/>
            </a:br>
            <a:r>
              <a:rPr lang="pl-PL" sz="1400" dirty="0" smtClean="0"/>
              <a:t>and</a:t>
            </a:r>
            <a:br>
              <a:rPr lang="pl-PL" sz="1400" dirty="0" smtClean="0"/>
            </a:br>
            <a:r>
              <a:rPr lang="pl-PL" sz="1400" dirty="0" smtClean="0"/>
              <a:t>B=0</a:t>
            </a:r>
            <a:endParaRPr lang="pl-PL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5693481" y="3801058"/>
            <a:ext cx="5132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A=2</a:t>
            </a:r>
            <a:br>
              <a:rPr lang="pl-PL" sz="1400" dirty="0" smtClean="0"/>
            </a:br>
            <a:r>
              <a:rPr lang="pl-PL" sz="1400" dirty="0" smtClean="0"/>
              <a:t>or</a:t>
            </a:r>
            <a:br>
              <a:rPr lang="pl-PL" sz="1400" dirty="0" smtClean="0"/>
            </a:br>
            <a:r>
              <a:rPr lang="pl-PL" sz="1400" dirty="0" smtClean="0"/>
              <a:t>X&gt;1</a:t>
            </a:r>
            <a:endParaRPr lang="pl-PL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7321804" y="2152030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X=X/A</a:t>
            </a:r>
            <a:endParaRPr lang="pl-PL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7304972" y="4765525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X=X+1</a:t>
            </a:r>
            <a:endParaRPr lang="pl-PL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585238" y="417039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85238" y="155679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38660" y="218169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</a:t>
            </a:r>
            <a:endParaRPr lang="pl-PL" dirty="0"/>
          </a:p>
        </p:txBody>
      </p:sp>
      <p:sp>
        <p:nvSpPr>
          <p:cNvPr id="44" name="TextBox 43"/>
          <p:cNvSpPr txBox="1"/>
          <p:nvPr/>
        </p:nvSpPr>
        <p:spPr>
          <a:xfrm>
            <a:off x="5950122" y="479416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68144" y="3953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</a:t>
            </a:r>
            <a:endParaRPr lang="pl-PL" dirty="0"/>
          </a:p>
        </p:txBody>
      </p:sp>
      <p:sp>
        <p:nvSpPr>
          <p:cNvPr id="45" name="TextBox 44"/>
          <p:cNvSpPr txBox="1"/>
          <p:nvPr/>
        </p:nvSpPr>
        <p:spPr>
          <a:xfrm>
            <a:off x="5699254" y="25556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</a:t>
            </a:r>
            <a:endParaRPr lang="pl-PL" dirty="0"/>
          </a:p>
        </p:txBody>
      </p:sp>
      <p:sp>
        <p:nvSpPr>
          <p:cNvPr id="46" name="TextBox 45"/>
          <p:cNvSpPr txBox="1"/>
          <p:nvPr/>
        </p:nvSpPr>
        <p:spPr>
          <a:xfrm>
            <a:off x="7512278" y="11967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</a:t>
            </a:r>
            <a:endParaRPr lang="pl-PL" dirty="0"/>
          </a:p>
        </p:txBody>
      </p:sp>
      <p:sp>
        <p:nvSpPr>
          <p:cNvPr id="47" name="TextBox 46"/>
          <p:cNvSpPr txBox="1"/>
          <p:nvPr/>
        </p:nvSpPr>
        <p:spPr>
          <a:xfrm>
            <a:off x="5699254" y="51479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</a:t>
            </a:r>
            <a:endParaRPr lang="pl-PL" dirty="0"/>
          </a:p>
        </p:txBody>
      </p:sp>
      <p:sp>
        <p:nvSpPr>
          <p:cNvPr id="48" name="TextBox 47"/>
          <p:cNvSpPr txBox="1"/>
          <p:nvPr/>
        </p:nvSpPr>
        <p:spPr>
          <a:xfrm>
            <a:off x="7499454" y="38517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295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Techniki White-box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000" dirty="0" smtClean="0"/>
              <a:t>Pokrycie decyzji</a:t>
            </a:r>
            <a:endParaRPr lang="en-GB" sz="1800" dirty="0"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528" y="1844824"/>
            <a:ext cx="4968552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pl-PL" dirty="0" smtClean="0"/>
              <a:t>Pokrycie wszystkich decyzji „prawdy” </a:t>
            </a:r>
            <a:br>
              <a:rPr lang="pl-PL" dirty="0" smtClean="0"/>
            </a:br>
            <a:r>
              <a:rPr lang="pl-PL" dirty="0" smtClean="0"/>
              <a:t>i „fałszu” przynajmniej raz</a:t>
            </a:r>
            <a:endParaRPr lang="pl-PL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/>
              <a:t>Test cases: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A = 2 and B = 0 (ace</a:t>
            </a:r>
            <a:r>
              <a:rPr lang="pl-PL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A = 1 and X = 1 (abd)</a:t>
            </a:r>
            <a:endParaRPr lang="pl-PL" dirty="0"/>
          </a:p>
          <a:p>
            <a:pPr lvl="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 rot="2700000">
            <a:off x="5481459" y="1098098"/>
            <a:ext cx="914400" cy="9144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938659" y="404664"/>
            <a:ext cx="0" cy="50405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 bwMode="auto">
          <a:xfrm rot="2700000">
            <a:off x="5481460" y="3690387"/>
            <a:ext cx="914400" cy="9144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020272" y="1988840"/>
            <a:ext cx="1302294" cy="634158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6585239" y="1555298"/>
            <a:ext cx="108618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5935448" y="2218778"/>
            <a:ext cx="0" cy="128223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5938660" y="3033631"/>
            <a:ext cx="1732759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7671419" y="1555298"/>
            <a:ext cx="0" cy="43354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stCxn id="12" idx="2"/>
          </p:cNvCxnSpPr>
          <p:nvPr/>
        </p:nvCxnSpPr>
        <p:spPr bwMode="auto">
          <a:xfrm>
            <a:off x="7671419" y="2622998"/>
            <a:ext cx="0" cy="41063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7020272" y="4602335"/>
            <a:ext cx="1302294" cy="634158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6585239" y="4168793"/>
            <a:ext cx="108618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938660" y="5647126"/>
            <a:ext cx="1732759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7671419" y="4168793"/>
            <a:ext cx="0" cy="43354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18" idx="2"/>
          </p:cNvCxnSpPr>
          <p:nvPr/>
        </p:nvCxnSpPr>
        <p:spPr bwMode="auto">
          <a:xfrm>
            <a:off x="7671419" y="5236493"/>
            <a:ext cx="0" cy="41063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5950122" y="4794166"/>
            <a:ext cx="0" cy="128223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5681211" y="1185966"/>
            <a:ext cx="5084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A&gt;1</a:t>
            </a:r>
            <a:br>
              <a:rPr lang="pl-PL" sz="1400" dirty="0" smtClean="0"/>
            </a:br>
            <a:r>
              <a:rPr lang="pl-PL" sz="1400" dirty="0" smtClean="0"/>
              <a:t>and</a:t>
            </a:r>
            <a:br>
              <a:rPr lang="pl-PL" sz="1400" dirty="0" smtClean="0"/>
            </a:br>
            <a:r>
              <a:rPr lang="pl-PL" sz="1400" dirty="0" smtClean="0"/>
              <a:t>B=0</a:t>
            </a:r>
            <a:endParaRPr lang="pl-PL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693481" y="3801058"/>
            <a:ext cx="5132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A=2</a:t>
            </a:r>
            <a:br>
              <a:rPr lang="pl-PL" sz="1400" dirty="0" smtClean="0"/>
            </a:br>
            <a:r>
              <a:rPr lang="pl-PL" sz="1400" dirty="0" smtClean="0"/>
              <a:t>or</a:t>
            </a:r>
            <a:br>
              <a:rPr lang="pl-PL" sz="1400" dirty="0" smtClean="0"/>
            </a:br>
            <a:r>
              <a:rPr lang="pl-PL" sz="1400" dirty="0" smtClean="0"/>
              <a:t>X&gt;1</a:t>
            </a:r>
            <a:endParaRPr lang="pl-PL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321804" y="2152030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X=X/A</a:t>
            </a:r>
            <a:endParaRPr lang="pl-PL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304972" y="4765525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X=X+1</a:t>
            </a:r>
            <a:endParaRPr lang="pl-PL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585238" y="417039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85238" y="155679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38660" y="218169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</a:t>
            </a:r>
            <a:endParaRPr lang="pl-PL" dirty="0"/>
          </a:p>
        </p:txBody>
      </p:sp>
      <p:sp>
        <p:nvSpPr>
          <p:cNvPr id="31" name="TextBox 30"/>
          <p:cNvSpPr txBox="1"/>
          <p:nvPr/>
        </p:nvSpPr>
        <p:spPr>
          <a:xfrm>
            <a:off x="5950122" y="479416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68144" y="3953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</a:t>
            </a:r>
            <a:endParaRPr lang="pl-PL" dirty="0"/>
          </a:p>
        </p:txBody>
      </p:sp>
      <p:sp>
        <p:nvSpPr>
          <p:cNvPr id="33" name="TextBox 32"/>
          <p:cNvSpPr txBox="1"/>
          <p:nvPr/>
        </p:nvSpPr>
        <p:spPr>
          <a:xfrm>
            <a:off x="5699254" y="25556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</a:t>
            </a:r>
            <a:endParaRPr lang="pl-PL" dirty="0"/>
          </a:p>
        </p:txBody>
      </p:sp>
      <p:sp>
        <p:nvSpPr>
          <p:cNvPr id="34" name="TextBox 33"/>
          <p:cNvSpPr txBox="1"/>
          <p:nvPr/>
        </p:nvSpPr>
        <p:spPr>
          <a:xfrm>
            <a:off x="7512278" y="11967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</a:t>
            </a:r>
            <a:endParaRPr lang="pl-PL" dirty="0"/>
          </a:p>
        </p:txBody>
      </p:sp>
      <p:sp>
        <p:nvSpPr>
          <p:cNvPr id="35" name="TextBox 34"/>
          <p:cNvSpPr txBox="1"/>
          <p:nvPr/>
        </p:nvSpPr>
        <p:spPr>
          <a:xfrm>
            <a:off x="5699254" y="51479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</a:t>
            </a:r>
            <a:endParaRPr lang="pl-PL" dirty="0"/>
          </a:p>
        </p:txBody>
      </p:sp>
      <p:sp>
        <p:nvSpPr>
          <p:cNvPr id="36" name="TextBox 35"/>
          <p:cNvSpPr txBox="1"/>
          <p:nvPr/>
        </p:nvSpPr>
        <p:spPr>
          <a:xfrm>
            <a:off x="7499454" y="38517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973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2263" y="1484785"/>
            <a:ext cx="7772400" cy="4287366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kern="0" dirty="0" smtClean="0"/>
              <a:t>Volvo Group </a:t>
            </a:r>
            <a:r>
              <a:rPr lang="pl-PL" kern="0" dirty="0"/>
              <a:t>i</a:t>
            </a:r>
            <a:r>
              <a:rPr lang="pl-PL" kern="0" dirty="0" smtClean="0"/>
              <a:t> Volvo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kern="0" dirty="0" smtClean="0"/>
              <a:t>Proces i cykle testowe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kern="0" dirty="0" smtClean="0"/>
              <a:t>Techniki testowe</a:t>
            </a:r>
            <a:endParaRPr lang="en-US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b="1" kern="0" dirty="0" smtClean="0"/>
              <a:t>Strategia i struktura testów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kern="0" dirty="0" smtClean="0"/>
              <a:t>Planowanie i organizacja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kern="0" dirty="0" smtClean="0"/>
              <a:t>Metryki i narzędzia testowe</a:t>
            </a:r>
          </a:p>
        </p:txBody>
      </p:sp>
      <p:pic>
        <p:nvPicPr>
          <p:cNvPr id="13" name="Picture 6" descr="C:\Users\bpl4027\AppData\Local\Temp\SNAGHTMLac614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38240"/>
            <a:ext cx="5191944" cy="20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4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39725" y="6619875"/>
            <a:ext cx="503238" cy="207963"/>
          </a:xfrm>
          <a:prstGeom prst="rect">
            <a:avLst/>
          </a:prstGeom>
        </p:spPr>
        <p:txBody>
          <a:bodyPr/>
          <a:lstStyle/>
          <a:p>
            <a:fld id="{1A48B6B9-208B-4632-BEF9-204970A2537F}" type="slidenum">
              <a:rPr lang="en-US" noProof="0" smtClean="0"/>
              <a:pPr/>
              <a:t>4</a:t>
            </a:fld>
            <a:endParaRPr lang="en-US" noProof="0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142038"/>
          </a:xfrm>
          <a:prstGeom prst="rect">
            <a:avLst/>
          </a:prstGeom>
        </p:spPr>
      </p:pic>
      <p:sp>
        <p:nvSpPr>
          <p:cNvPr id="31" name="Title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19088" y="441325"/>
            <a:ext cx="8410575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l-PL" smtClean="0"/>
              <a:t>Organizacja Grupy Volvo</a:t>
            </a:r>
            <a:endParaRPr lang="pl-PL" dirty="0"/>
          </a:p>
        </p:txBody>
      </p:sp>
      <p:grpSp>
        <p:nvGrpSpPr>
          <p:cNvPr id="32" name="Group 31"/>
          <p:cNvGrpSpPr/>
          <p:nvPr/>
        </p:nvGrpSpPr>
        <p:grpSpPr>
          <a:xfrm>
            <a:off x="1957221" y="3719559"/>
            <a:ext cx="5215956" cy="970167"/>
            <a:chOff x="1968240" y="3719559"/>
            <a:chExt cx="5215956" cy="970167"/>
          </a:xfrm>
        </p:grpSpPr>
        <p:sp>
          <p:nvSpPr>
            <p:cNvPr id="33" name="Rectangle 32"/>
            <p:cNvSpPr/>
            <p:nvPr>
              <p:custDataLst>
                <p:tags r:id="rId11"/>
              </p:custDataLst>
            </p:nvPr>
          </p:nvSpPr>
          <p:spPr>
            <a:xfrm>
              <a:off x="1968240" y="3719559"/>
              <a:ext cx="1626666" cy="970167"/>
            </a:xfrm>
            <a:prstGeom prst="rect">
              <a:avLst/>
            </a:prstGeom>
            <a:solidFill>
              <a:schemeClr val="tx2"/>
            </a:solidFill>
            <a:ln w="19050"/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Construction Equipment</a:t>
              </a:r>
              <a:endParaRPr lang="sv-SE" sz="140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/>
            <p:nvPr>
              <p:custDataLst>
                <p:tags r:id="rId12"/>
              </p:custDataLst>
            </p:nvPr>
          </p:nvSpPr>
          <p:spPr>
            <a:xfrm>
              <a:off x="5557530" y="3719559"/>
              <a:ext cx="1626666" cy="970167"/>
            </a:xfrm>
            <a:prstGeom prst="rect">
              <a:avLst/>
            </a:prstGeom>
            <a:solidFill>
              <a:schemeClr val="tx2"/>
            </a:solidFill>
            <a:ln w="19050"/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Volvo Financial Services</a:t>
              </a:r>
              <a:endParaRPr lang="sv-SE" sz="14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13"/>
              </p:custDataLst>
            </p:nvPr>
          </p:nvSpPr>
          <p:spPr>
            <a:xfrm>
              <a:off x="3762885" y="3719559"/>
              <a:ext cx="1626666" cy="970167"/>
            </a:xfrm>
            <a:prstGeom prst="rect">
              <a:avLst/>
            </a:prstGeom>
            <a:solidFill>
              <a:schemeClr val="tx2"/>
            </a:solidFill>
            <a:ln w="19050"/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Business </a:t>
              </a:r>
              <a:br>
                <a:rPr lang="sv-SE" sz="1400" b="1" dirty="0" smtClean="0">
                  <a:solidFill>
                    <a:schemeClr val="bg1"/>
                  </a:solidFill>
                </a:rPr>
              </a:br>
              <a:r>
                <a:rPr lang="sv-SE" sz="1400" b="1" dirty="0" smtClean="0">
                  <a:solidFill>
                    <a:schemeClr val="bg1"/>
                  </a:solidFill>
                </a:rPr>
                <a:t>Areas</a:t>
              </a:r>
              <a:endParaRPr lang="sv-SE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Rectangle 35"/>
          <p:cNvSpPr/>
          <p:nvPr>
            <p:custDataLst>
              <p:tags r:id="rId3"/>
            </p:custDataLst>
          </p:nvPr>
        </p:nvSpPr>
        <p:spPr>
          <a:xfrm>
            <a:off x="289784" y="2405109"/>
            <a:ext cx="2736000" cy="970167"/>
          </a:xfrm>
          <a:prstGeom prst="rect">
            <a:avLst/>
          </a:prstGeom>
          <a:solidFill>
            <a:schemeClr val="tx2"/>
          </a:solidFill>
          <a:ln w="19050"/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Group Trucks </a:t>
            </a:r>
            <a:r>
              <a:rPr lang="en-US" sz="1400" b="1" dirty="0" smtClean="0">
                <a:solidFill>
                  <a:schemeClr val="bg1"/>
                </a:solidFill>
              </a:rPr>
              <a:t>Sales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>
            <p:custDataLst>
              <p:tags r:id="rId4"/>
            </p:custDataLst>
          </p:nvPr>
        </p:nvSpPr>
        <p:spPr>
          <a:xfrm>
            <a:off x="3197200" y="2405109"/>
            <a:ext cx="2736000" cy="970167"/>
          </a:xfrm>
          <a:prstGeom prst="rect">
            <a:avLst/>
          </a:prstGeom>
          <a:solidFill>
            <a:schemeClr val="tx2"/>
          </a:solidFill>
          <a:ln w="19050"/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Group Trucks </a:t>
            </a:r>
            <a:r>
              <a:rPr lang="sv-SE" sz="1400" b="1" dirty="0" smtClean="0">
                <a:solidFill>
                  <a:schemeClr val="bg1"/>
                </a:solidFill>
              </a:rPr>
              <a:t>Operations</a:t>
            </a: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>
            <p:custDataLst>
              <p:tags r:id="rId5"/>
            </p:custDataLst>
          </p:nvPr>
        </p:nvSpPr>
        <p:spPr>
          <a:xfrm>
            <a:off x="6104615" y="2405109"/>
            <a:ext cx="2736000" cy="970167"/>
          </a:xfrm>
          <a:prstGeom prst="rect">
            <a:avLst/>
          </a:prstGeom>
          <a:solidFill>
            <a:schemeClr val="tx2"/>
          </a:solidFill>
          <a:ln w="19050"/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Group Trucks </a:t>
            </a:r>
            <a:r>
              <a:rPr lang="sv-SE" sz="1400" b="1" dirty="0" smtClean="0">
                <a:solidFill>
                  <a:schemeClr val="bg1"/>
                </a:solidFill>
              </a:rPr>
              <a:t>Technology</a:t>
            </a:r>
            <a:endParaRPr lang="sv-SE" sz="1400" dirty="0">
              <a:solidFill>
                <a:schemeClr val="bg1"/>
              </a:solidFill>
            </a:endParaRPr>
          </a:p>
        </p:txBody>
      </p:sp>
      <p:pic>
        <p:nvPicPr>
          <p:cNvPr id="39" name="Bildobjekt 95" descr="penta.gif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 flipH="1">
            <a:off x="4937853" y="4518904"/>
            <a:ext cx="615544" cy="63083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126" y="4094924"/>
            <a:ext cx="1094633" cy="93144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876" y="4332372"/>
            <a:ext cx="1495977" cy="817369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1657784" y="2164114"/>
            <a:ext cx="5821181" cy="248547"/>
            <a:chOff x="1657784" y="2164114"/>
            <a:chExt cx="5821181" cy="248547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1657784" y="2164114"/>
              <a:ext cx="5821181" cy="0"/>
            </a:xfrm>
            <a:prstGeom prst="line">
              <a:avLst/>
            </a:prstGeom>
            <a:ln w="190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565199" y="2164114"/>
              <a:ext cx="1" cy="248547"/>
            </a:xfrm>
            <a:prstGeom prst="line">
              <a:avLst/>
            </a:prstGeom>
            <a:ln w="190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7465058" y="2164114"/>
              <a:ext cx="6350" cy="233438"/>
            </a:xfrm>
            <a:prstGeom prst="line">
              <a:avLst/>
            </a:prstGeom>
            <a:ln w="190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665340" y="2164114"/>
              <a:ext cx="1" cy="248547"/>
            </a:xfrm>
            <a:prstGeom prst="line">
              <a:avLst/>
            </a:prstGeom>
            <a:ln w="190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-3939" y="1653976"/>
            <a:ext cx="3274486" cy="1020276"/>
            <a:chOff x="109416" y="717944"/>
            <a:chExt cx="3274486" cy="1020276"/>
          </a:xfrm>
        </p:grpSpPr>
        <p:pic>
          <p:nvPicPr>
            <p:cNvPr id="48" name="Picture 4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3621" y="792462"/>
              <a:ext cx="868863" cy="841022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482" y="791821"/>
              <a:ext cx="873952" cy="75859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0912" y="890693"/>
              <a:ext cx="969073" cy="75034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416" y="717944"/>
              <a:ext cx="1137213" cy="1020276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0952" y="934952"/>
              <a:ext cx="1212950" cy="798121"/>
            </a:xfrm>
            <a:prstGeom prst="rect">
              <a:avLst/>
            </a:prstGeom>
          </p:spPr>
        </p:pic>
      </p:grpSp>
      <p:pic>
        <p:nvPicPr>
          <p:cNvPr id="53" name="Picture 7" descr="VO-Finansiell service mindr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" t="5914" b="2689"/>
          <a:stretch>
            <a:fillRect/>
          </a:stretch>
        </p:blipFill>
        <p:spPr bwMode="auto">
          <a:xfrm>
            <a:off x="6774199" y="4223784"/>
            <a:ext cx="909713" cy="9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12" r="9317"/>
          <a:stretch/>
        </p:blipFill>
        <p:spPr>
          <a:xfrm>
            <a:off x="3951525" y="1760982"/>
            <a:ext cx="1231036" cy="912631"/>
          </a:xfrm>
          <a:prstGeom prst="rect">
            <a:avLst/>
          </a:prstGeom>
        </p:spPr>
      </p:pic>
      <p:pic>
        <p:nvPicPr>
          <p:cNvPr id="55" name="Picture Placeholder 8"/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2899" y="1751948"/>
            <a:ext cx="1408714" cy="90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5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pld362\AppData\Local\Microsoft\Windows\Temporary Internet Files\Content.IE5\Z7SESWQY\strategy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26017"/>
            <a:ext cx="3443874" cy="25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Strategia testowa</a:t>
            </a:r>
            <a:endParaRPr lang="pl-P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2263" y="1484785"/>
            <a:ext cx="7772400" cy="4287366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dirty="0" smtClean="0"/>
              <a:t>Opisuje ogólne podejście organizacji do testów</a:t>
            </a:r>
          </a:p>
          <a:p>
            <a:endParaRPr lang="pl-PL" dirty="0" smtClean="0"/>
          </a:p>
          <a:p>
            <a:r>
              <a:rPr lang="pl-PL" dirty="0" smtClean="0"/>
              <a:t>Zawiera informacje na temat zarządzania ryzykiem, podział na poziomy testów i czynności związane z testowaniem</a:t>
            </a:r>
          </a:p>
          <a:p>
            <a:endParaRPr lang="pl-PL" dirty="0" smtClean="0"/>
          </a:p>
          <a:p>
            <a:r>
              <a:rPr lang="pl-PL" dirty="0" smtClean="0"/>
              <a:t>Powinna zawierać kryteria rozpoczęcia i zakończenia testów.</a:t>
            </a:r>
            <a:endParaRPr lang="pl-PL" kern="0" dirty="0" smtClean="0"/>
          </a:p>
        </p:txBody>
      </p:sp>
    </p:spTree>
    <p:extLst>
      <p:ext uri="{BB962C8B-B14F-4D97-AF65-F5344CB8AC3E}">
        <p14:creationId xmlns:p14="http://schemas.microsoft.com/office/powerpoint/2010/main" val="359981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Typy strategii testowych</a:t>
            </a:r>
            <a:endParaRPr lang="pl-P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2262" y="908720"/>
            <a:ext cx="8066161" cy="4287366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 analityczne</a:t>
            </a:r>
          </a:p>
          <a:p>
            <a:r>
              <a:rPr lang="pl-PL" kern="0" dirty="0" smtClean="0"/>
              <a:t>Zespół testowy opiera przypadki testowe na przykład o wymagania</a:t>
            </a:r>
          </a:p>
          <a:p>
            <a:endParaRPr lang="pl-PL" kern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20" y="1916832"/>
            <a:ext cx="8531132" cy="4132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20" y="3679887"/>
            <a:ext cx="7058018" cy="2369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509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Typy strategii testowych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299606" y="1019646"/>
            <a:ext cx="7772400" cy="4287366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 analityczne</a:t>
            </a:r>
            <a:endParaRPr lang="pl-PL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kern="0" dirty="0" smtClean="0"/>
              <a:t>Mapa wymagań źródłem przypadków testowych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2204864"/>
            <a:ext cx="9086850" cy="3762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5493"/>
            <a:ext cx="9125288" cy="1579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24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Typy strategii testowych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13537" y="908720"/>
            <a:ext cx="7772400" cy="1452265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 metodyczne</a:t>
            </a:r>
            <a:endParaRPr lang="pl-PL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kern="0" dirty="0" smtClean="0"/>
              <a:t>Zespół testowy używa predefiniowanych warunków testowych – na przykład listy warunków testowych do przeprowadzenia smoke testu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4" y="2360985"/>
            <a:ext cx="8820472" cy="3744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4" y="2728118"/>
            <a:ext cx="7837408" cy="2789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07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441325"/>
            <a:ext cx="8397875" cy="683419"/>
          </a:xfrm>
        </p:spPr>
        <p:txBody>
          <a:bodyPr/>
          <a:lstStyle/>
          <a:p>
            <a:r>
              <a:rPr lang="pl-PL" dirty="0"/>
              <a:t>Typy strategii testowych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2263" y="1484785"/>
            <a:ext cx="7772400" cy="4287366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 typy strategii</a:t>
            </a:r>
            <a:endParaRPr lang="pl-PL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kern="0" dirty="0" smtClean="0"/>
              <a:t>Strategie na podstawie modelu</a:t>
            </a:r>
          </a:p>
          <a:p>
            <a:r>
              <a:rPr lang="pl-PL" kern="0" dirty="0" smtClean="0"/>
              <a:t>Strategie zgodne z procesem lub standardem</a:t>
            </a:r>
            <a:endParaRPr lang="pl-PL" kern="0" dirty="0"/>
          </a:p>
          <a:p>
            <a:r>
              <a:rPr lang="pl-PL" kern="0" dirty="0" smtClean="0"/>
              <a:t>Strategie konsultatywne</a:t>
            </a:r>
            <a:endParaRPr lang="pl-PL" kern="0" dirty="0"/>
          </a:p>
          <a:p>
            <a:r>
              <a:rPr lang="pl-PL" kern="0" dirty="0" smtClean="0"/>
              <a:t>Strategie testów regresywnych</a:t>
            </a:r>
          </a:p>
          <a:p>
            <a:endParaRPr lang="pl-PL" kern="0" dirty="0"/>
          </a:p>
          <a:p>
            <a:r>
              <a:rPr lang="pl-PL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Zwykle używanych jest kilka strategii testowych</a:t>
            </a:r>
            <a:endParaRPr lang="pl-PL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bpld362\AppData\Local\Microsoft\Windows\Temporary Internet Files\Content.IE5\QNAZVMQD\chess-strategy-300x19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8575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1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pld362\AppData\Local\Microsoft\Windows\Temporary Internet Files\Content.IE5\Z7SESWQY\Talent-identification-300x19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28575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Struktura testów – typy testów</a:t>
            </a:r>
            <a:endParaRPr lang="pl-P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588963" y="6597352"/>
            <a:ext cx="5016099" cy="230486"/>
          </a:xfrm>
        </p:spPr>
        <p:txBody>
          <a:bodyPr/>
          <a:lstStyle/>
          <a:p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6426" y="1124743"/>
            <a:ext cx="7772400" cy="4980781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pl-PL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Testy Funkcjonalne</a:t>
            </a:r>
          </a:p>
          <a:p>
            <a:pPr marL="0" indent="0">
              <a:buNone/>
            </a:pPr>
            <a:endParaRPr lang="pl-PL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kern="0" dirty="0" smtClean="0"/>
              <a:t>Testowanie „co” robi system (testy czarnoskrzynkowe)</a:t>
            </a:r>
          </a:p>
          <a:p>
            <a:endParaRPr lang="pl-PL" kern="0" dirty="0" smtClean="0"/>
          </a:p>
          <a:p>
            <a:pPr marL="0" indent="0">
              <a:buNone/>
            </a:pPr>
            <a:r>
              <a:rPr lang="pl-PL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Testy Niefunkcjonalne</a:t>
            </a:r>
          </a:p>
          <a:p>
            <a:pPr marL="0" indent="0">
              <a:buNone/>
            </a:pPr>
            <a:endParaRPr lang="pl-PL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kern="0" dirty="0" smtClean="0"/>
              <a:t>Testowanie „jak” działa system</a:t>
            </a:r>
          </a:p>
          <a:p>
            <a:r>
              <a:rPr lang="pl-PL" kern="0" dirty="0" smtClean="0"/>
              <a:t>Usability, Portability, Security, Load, Performance Testing</a:t>
            </a:r>
          </a:p>
          <a:p>
            <a:endParaRPr lang="pl-PL" kern="0" dirty="0" smtClean="0"/>
          </a:p>
        </p:txBody>
      </p:sp>
    </p:spTree>
    <p:extLst>
      <p:ext uri="{BB962C8B-B14F-4D97-AF65-F5344CB8AC3E}">
        <p14:creationId xmlns:p14="http://schemas.microsoft.com/office/powerpoint/2010/main" val="411595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pld362\AppData\Local\Microsoft\Windows\Temporary Internet Files\Content.IE5\D8IV0I1S\01712_disruption[1]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917" y="1155997"/>
            <a:ext cx="391723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Struktura testów – typy testów</a:t>
            </a:r>
            <a:endParaRPr lang="pl-P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588963" y="6597352"/>
            <a:ext cx="5016099" cy="230486"/>
          </a:xfrm>
        </p:spPr>
        <p:txBody>
          <a:bodyPr/>
          <a:lstStyle/>
          <a:p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6426" y="1124743"/>
            <a:ext cx="7772400" cy="4980781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pl-PL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Testy Strukturalne</a:t>
            </a:r>
          </a:p>
          <a:p>
            <a:pPr marL="0" indent="0">
              <a:buNone/>
            </a:pPr>
            <a:endParaRPr lang="pl-PL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kern="0" dirty="0" smtClean="0"/>
              <a:t>Testowanie architektury/struktury systemu (białoskrzynkowe)</a:t>
            </a:r>
          </a:p>
          <a:p>
            <a:r>
              <a:rPr lang="pl-PL" dirty="0" smtClean="0"/>
              <a:t>Testowanie tego, co dzieje się wewnątrz systemu</a:t>
            </a:r>
          </a:p>
          <a:p>
            <a:endParaRPr lang="pl-PL" kern="0" dirty="0" smtClean="0"/>
          </a:p>
          <a:p>
            <a:pPr marL="0" indent="0">
              <a:buNone/>
            </a:pPr>
            <a:r>
              <a:rPr lang="pl-PL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Testy związane ze zmianami (Testowanie Potwierdzające)</a:t>
            </a:r>
          </a:p>
          <a:p>
            <a:pPr marL="0" indent="0">
              <a:buNone/>
            </a:pPr>
            <a:endParaRPr lang="pl-PL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kern="0" dirty="0" smtClean="0"/>
              <a:t>Retestowanie </a:t>
            </a:r>
            <a:r>
              <a:rPr lang="pl-PL" kern="0" dirty="0"/>
              <a:t>– </a:t>
            </a:r>
            <a:r>
              <a:rPr lang="pl-PL" kern="0" dirty="0" smtClean="0"/>
              <a:t>testowanie po wykryciu i naprawie defektu</a:t>
            </a:r>
            <a:endParaRPr lang="pl-PL" kern="0" dirty="0"/>
          </a:p>
          <a:p>
            <a:r>
              <a:rPr lang="pl-PL" kern="0" dirty="0" smtClean="0"/>
              <a:t>Testowanie regresyjne – </a:t>
            </a:r>
            <a:r>
              <a:rPr lang="pl-PL" dirty="0" smtClean="0"/>
              <a:t>weryfikacja, czy wprowadzone modyfikacje nie mają skutków ubocznych</a:t>
            </a:r>
            <a:endParaRPr lang="pl-PL" kern="0" dirty="0"/>
          </a:p>
          <a:p>
            <a:endParaRPr lang="pl-PL" kern="0" dirty="0" smtClean="0"/>
          </a:p>
        </p:txBody>
      </p:sp>
    </p:spTree>
    <p:extLst>
      <p:ext uri="{BB962C8B-B14F-4D97-AF65-F5344CB8AC3E}">
        <p14:creationId xmlns:p14="http://schemas.microsoft.com/office/powerpoint/2010/main" val="345006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Struktura testów – poziomy testów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2263" y="1484785"/>
            <a:ext cx="7772400" cy="4287366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16720"/>
            <a:ext cx="5460032" cy="40402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4208463" y="1700808"/>
            <a:ext cx="1299642" cy="41669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600" dirty="0" smtClean="0">
                <a:latin typeface="Arial" charset="0"/>
              </a:rPr>
              <a:t>Developers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956484" y="2632844"/>
            <a:ext cx="2094100" cy="4239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l-PL" sz="1600" dirty="0" smtClean="0">
                <a:latin typeface="Arial" charset="0"/>
              </a:rPr>
              <a:t>Developers or </a:t>
            </a:r>
            <a:r>
              <a:rPr lang="pl-PL" sz="1600" dirty="0">
                <a:latin typeface="Arial" charset="0"/>
              </a:rPr>
              <a:t>testers</a:t>
            </a:r>
            <a:endParaRPr lang="en-GB" sz="1600" dirty="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831665" y="3680619"/>
            <a:ext cx="937852" cy="41669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600" dirty="0">
                <a:latin typeface="Arial" charset="0"/>
              </a:rPr>
              <a:t>Testers</a:t>
            </a:r>
            <a:endParaRPr lang="en-GB" sz="1600" dirty="0"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003534" y="4589839"/>
            <a:ext cx="1008113" cy="41669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600" dirty="0">
                <a:latin typeface="Arial" charset="0"/>
              </a:rPr>
              <a:t>Business</a:t>
            </a:r>
            <a:endParaRPr lang="en-GB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6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2263" y="1484785"/>
            <a:ext cx="7772400" cy="4287366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kern="0" dirty="0" smtClean="0"/>
              <a:t>Volvo Group </a:t>
            </a:r>
            <a:r>
              <a:rPr lang="pl-PL" kern="0" dirty="0"/>
              <a:t>i</a:t>
            </a:r>
            <a:r>
              <a:rPr lang="pl-PL" kern="0" dirty="0" smtClean="0"/>
              <a:t> Volvo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kern="0" dirty="0" smtClean="0"/>
              <a:t>Proces i cykle testowe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kern="0" dirty="0" smtClean="0"/>
              <a:t>Techniki testowe</a:t>
            </a:r>
            <a:endParaRPr lang="en-US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kern="0" dirty="0" smtClean="0"/>
              <a:t>Strategia i struktura testów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kern="0" dirty="0" smtClean="0"/>
              <a:t>Planowanie i organizacja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kern="0" dirty="0" smtClean="0"/>
              <a:t>Metryki i narzędzia testowe</a:t>
            </a:r>
          </a:p>
        </p:txBody>
      </p:sp>
      <p:pic>
        <p:nvPicPr>
          <p:cNvPr id="13" name="Picture 6" descr="C:\Users\bpl4027\AppData\Local\Temp\SNAGHTMLac614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38240"/>
            <a:ext cx="5191944" cy="20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4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00" y="5123631"/>
            <a:ext cx="5293096" cy="174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Planowanie i organizacja</a:t>
            </a:r>
            <a:r>
              <a:rPr lang="pl-PL" dirty="0"/>
              <a:t/>
            </a:r>
            <a:br>
              <a:rPr lang="pl-PL" dirty="0"/>
            </a:br>
            <a:r>
              <a:rPr lang="pl-PL" sz="2000" dirty="0" smtClean="0"/>
              <a:t>Master test plan / test plan</a:t>
            </a:r>
            <a:endParaRPr lang="en-GB" sz="1800" dirty="0"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528" y="1844824"/>
            <a:ext cx="77724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sz="1800" dirty="0" smtClean="0"/>
              <a:t>Strategia testów / zakres testów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800" b="1" dirty="0" smtClean="0"/>
              <a:t>Model wytwarzania oprogramowania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800" dirty="0" smtClean="0"/>
              <a:t>Podział testów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 smtClean="0"/>
              <a:t>Kryteria wejściowe / wyjściowe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 smtClean="0"/>
              <a:t>Estymacje / </a:t>
            </a:r>
            <a:r>
              <a:rPr lang="pl-PL" sz="1800" b="1" dirty="0" smtClean="0"/>
              <a:t>harmonogram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b="1" dirty="0" smtClean="0"/>
              <a:t>Cykl Życia błędu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 smtClean="0"/>
              <a:t>Metryki / lokalizacja dokumentacji oraz rezultatów testów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 smtClean="0"/>
              <a:t>Ryzyka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 smtClean="0"/>
              <a:t>Narzędzia wspomagające testowanie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/>
              <a:t>Ś</a:t>
            </a:r>
            <a:r>
              <a:rPr lang="pl-PL" sz="1800" dirty="0" smtClean="0"/>
              <a:t>rodowiska testowe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b="1" dirty="0" smtClean="0"/>
              <a:t>Zasoby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8" name="Picture 5" descr="http://www.duetsblog.com/uploads/image/volvologo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12546"/>
            <a:ext cx="1276731" cy="1206848"/>
          </a:xfrm>
          <a:prstGeom prst="rect">
            <a:avLst/>
          </a:prstGeom>
          <a:noFill/>
          <a:effectLst>
            <a:reflection stA="54000" endPos="2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1807769" cy="191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05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Grupa Volvo </a:t>
            </a:r>
            <a:br>
              <a:rPr lang="pl-PL" dirty="0"/>
            </a:br>
            <a:r>
              <a:rPr lang="pl-PL" sz="2400" dirty="0"/>
              <a:t>Nasze marki</a:t>
            </a:r>
            <a:endParaRPr lang="pl-P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39725" y="6619875"/>
            <a:ext cx="503238" cy="207963"/>
          </a:xfrm>
          <a:prstGeom prst="rect">
            <a:avLst/>
          </a:prstGeom>
        </p:spPr>
        <p:txBody>
          <a:bodyPr/>
          <a:lstStyle/>
          <a:p>
            <a:fld id="{1A48B6B9-208B-4632-BEF9-204970A2537F}" type="slidenum">
              <a:rPr lang="en-US" noProof="0" smtClean="0"/>
              <a:pPr/>
              <a:t>5</a:t>
            </a:fld>
            <a:endParaRPr lang="en-US" noProof="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" b="100000" l="0" r="100000">
                        <a14:foregroundMark x1="19145" y1="25072" x2="19145" y2="25072"/>
                        <a14:foregroundMark x1="33333" y1="35960" x2="33333" y2="35960"/>
                        <a14:foregroundMark x1="73955" y1="66905" x2="73955" y2="66905"/>
                        <a14:foregroundMark x1="66764" y1="28797" x2="66764" y2="28797"/>
                        <a14:foregroundMark x1="67250" y1="16189" x2="67250" y2="16189"/>
                        <a14:foregroundMark x1="65792" y1="15473" x2="65792" y2="15473"/>
                        <a14:foregroundMark x1="67736" y1="18481" x2="67736" y2="18481"/>
                        <a14:foregroundMark x1="67444" y1="21490" x2="67444" y2="21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84" y="1793993"/>
            <a:ext cx="984209" cy="66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718" r="96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48" y="1657935"/>
            <a:ext cx="1384798" cy="108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7" b="99663" l="18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59" y="1736402"/>
            <a:ext cx="1391473" cy="77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24" y="1811776"/>
            <a:ext cx="1030469" cy="70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/>
          <a:stretch/>
        </p:blipFill>
        <p:spPr bwMode="auto">
          <a:xfrm>
            <a:off x="611528" y="2906776"/>
            <a:ext cx="649900" cy="43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8"/>
          <a:stretch/>
        </p:blipFill>
        <p:spPr bwMode="auto">
          <a:xfrm>
            <a:off x="611530" y="3399693"/>
            <a:ext cx="638174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8"/>
          <a:stretch/>
        </p:blipFill>
        <p:spPr bwMode="auto">
          <a:xfrm>
            <a:off x="611530" y="3903784"/>
            <a:ext cx="638174" cy="485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2"/>
          <a:stretch/>
        </p:blipFill>
        <p:spPr bwMode="auto">
          <a:xfrm>
            <a:off x="1703233" y="2906776"/>
            <a:ext cx="666750" cy="43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" r="1"/>
          <a:stretch/>
        </p:blipFill>
        <p:spPr bwMode="auto">
          <a:xfrm>
            <a:off x="2827675" y="2914289"/>
            <a:ext cx="655724" cy="43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65" y="4414993"/>
            <a:ext cx="638175" cy="46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8" y="4922672"/>
            <a:ext cx="638175" cy="44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9" y="5414735"/>
            <a:ext cx="657225" cy="44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33" y="3394930"/>
            <a:ext cx="666750" cy="46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33" y="3920196"/>
            <a:ext cx="647700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r="3168"/>
          <a:stretch/>
        </p:blipFill>
        <p:spPr bwMode="auto">
          <a:xfrm>
            <a:off x="2833612" y="3914258"/>
            <a:ext cx="643849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" r="9042"/>
          <a:stretch/>
        </p:blipFill>
        <p:spPr bwMode="auto">
          <a:xfrm>
            <a:off x="2827675" y="4391241"/>
            <a:ext cx="643849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699" y="4881106"/>
            <a:ext cx="647700" cy="41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\\Vcn.ds.volvo.net\vbs-got\home01\YD23851\My Documents\My Pictures\Logo\Grey\Marine-Industrial_Brands_HIGH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602" y="2923814"/>
            <a:ext cx="672172" cy="448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8"/>
          <a:stretch/>
        </p:blipFill>
        <p:spPr bwMode="auto">
          <a:xfrm>
            <a:off x="2827675" y="3404455"/>
            <a:ext cx="638174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66" y="0"/>
            <a:ext cx="4334933" cy="6174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93" y="5659"/>
            <a:ext cx="4483567" cy="6168341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60" y="-131501"/>
            <a:ext cx="4471560" cy="6312636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93" y="-35730"/>
            <a:ext cx="4471560" cy="620973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60" y="-35730"/>
            <a:ext cx="4471560" cy="6207105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40" y="-64365"/>
            <a:ext cx="4471560" cy="6248581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40" y="-35730"/>
            <a:ext cx="4471560" cy="6219946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20" y="-70389"/>
            <a:ext cx="4456320" cy="6248581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96" y="-243840"/>
            <a:ext cx="4460663" cy="6423974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63" y="5811"/>
            <a:ext cx="4334400" cy="617400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2" t="6486" r="15348" b="7041"/>
          <a:stretch/>
        </p:blipFill>
        <p:spPr>
          <a:xfrm>
            <a:off x="4809600" y="-6869"/>
            <a:ext cx="4334400" cy="617400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32" y="10216"/>
            <a:ext cx="4334400" cy="6174000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66" y="17539"/>
            <a:ext cx="4334400" cy="6174000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63" y="-6869"/>
            <a:ext cx="4334400" cy="6174000"/>
          </a:xfrm>
          <a:prstGeom prst="rect">
            <a:avLst/>
          </a:prstGeom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63" y="-1609"/>
            <a:ext cx="4334400" cy="61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4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bpld362\AppData\Local\Microsoft\Windows\Temporary Internet Files\Content.IE5\0IP191EE\Tester_Vs_Programmer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30" y="1916832"/>
            <a:ext cx="498437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Planowanie i organizacja</a:t>
            </a:r>
            <a:br>
              <a:rPr lang="pl-PL" dirty="0"/>
            </a:br>
            <a:r>
              <a:rPr lang="pl-PL" sz="2000" dirty="0" smtClean="0"/>
              <a:t>Podział testów w zespole</a:t>
            </a:r>
            <a:r>
              <a:rPr lang="pl-PL" dirty="0" smtClean="0"/>
              <a:t/>
            </a:r>
            <a:br>
              <a:rPr lang="pl-PL" dirty="0" smtClean="0"/>
            </a:br>
            <a:endParaRPr lang="en-GB" sz="1800" dirty="0"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528" y="1844824"/>
            <a:ext cx="77724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pl-PL" b="1" dirty="0" smtClean="0"/>
              <a:t>Programiści: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l-PL" dirty="0" smtClean="0"/>
              <a:t>Testy jednostkowe/modułowe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l-PL" dirty="0" smtClean="0"/>
              <a:t>Testy „małe” integracyjne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pl-P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b="1" dirty="0" smtClean="0"/>
              <a:t>Testerzy: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l-PL" dirty="0" smtClean="0"/>
              <a:t>Testy systemowe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l-PL" dirty="0" smtClean="0"/>
              <a:t>Tesy „duże” integracyjne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l-PL" dirty="0" smtClean="0"/>
              <a:t>Testy akceptacyjne</a:t>
            </a:r>
          </a:p>
          <a:p>
            <a:pPr lvl="2"/>
            <a:endParaRPr lang="pl-PL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88963" y="6597352"/>
            <a:ext cx="5016099" cy="23048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Volvo </a:t>
            </a:r>
            <a:r>
              <a:rPr lang="en-US" dirty="0">
                <a:solidFill>
                  <a:srgbClr val="000000"/>
                </a:solidFill>
              </a:rPr>
              <a:t>IT, </a:t>
            </a:r>
            <a:r>
              <a:rPr lang="en-US" dirty="0" err="1">
                <a:solidFill>
                  <a:srgbClr val="000000"/>
                </a:solidFill>
              </a:rPr>
              <a:t>Wrocław</a:t>
            </a:r>
            <a:r>
              <a:rPr lang="en-US" dirty="0">
                <a:solidFill>
                  <a:srgbClr val="000000"/>
                </a:solidFill>
              </a:rPr>
              <a:t>, Poland, </a:t>
            </a:r>
            <a:r>
              <a:rPr lang="pl-PL" dirty="0">
                <a:solidFill>
                  <a:srgbClr val="000000"/>
                </a:solidFill>
              </a:rPr>
              <a:t>January</a:t>
            </a:r>
            <a:r>
              <a:rPr lang="en-US" dirty="0">
                <a:solidFill>
                  <a:srgbClr val="000000"/>
                </a:solidFill>
              </a:rPr>
              <a:t> 201</a:t>
            </a:r>
            <a:r>
              <a:rPr lang="pl-PL" dirty="0">
                <a:solidFill>
                  <a:srgbClr val="000000"/>
                </a:solidFill>
              </a:rPr>
              <a:t>6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3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Planowanie i organizacja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000" dirty="0" smtClean="0"/>
              <a:t>Harmonogram testowania – Gantt chart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en-GB" sz="18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9859"/>
            <a:ext cx="8892480" cy="472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48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Planowanie i organizacja</a:t>
            </a:r>
            <a:br>
              <a:rPr lang="pl-PL" dirty="0"/>
            </a:br>
            <a:r>
              <a:rPr lang="pl-PL" sz="2000" dirty="0" smtClean="0"/>
              <a:t>Cykl życia błędu</a:t>
            </a:r>
            <a:r>
              <a:rPr lang="pl-PL" dirty="0" smtClean="0"/>
              <a:t/>
            </a:r>
            <a:br>
              <a:rPr lang="pl-PL" dirty="0" smtClean="0"/>
            </a:br>
            <a:endParaRPr lang="en-GB" sz="18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439869" cy="430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1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7" y="1318903"/>
            <a:ext cx="870585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82" y="413792"/>
            <a:ext cx="8397875" cy="1143000"/>
          </a:xfrm>
        </p:spPr>
        <p:txBody>
          <a:bodyPr/>
          <a:lstStyle/>
          <a:p>
            <a:r>
              <a:rPr lang="pl-PL" dirty="0"/>
              <a:t>Planowanie i organizacja</a:t>
            </a:r>
            <a:br>
              <a:rPr lang="pl-PL" dirty="0"/>
            </a:br>
            <a:r>
              <a:rPr lang="pl-PL" sz="2000" dirty="0" smtClean="0"/>
              <a:t>Zgłoszenie błędu</a:t>
            </a:r>
            <a:r>
              <a:rPr lang="pl-PL" dirty="0" smtClean="0"/>
              <a:t/>
            </a:r>
            <a:br>
              <a:rPr lang="pl-PL" dirty="0" smtClean="0"/>
            </a:br>
            <a:endParaRPr lang="en-GB" sz="18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142355" y="260997"/>
            <a:ext cx="2808312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dirty="0" smtClean="0">
                <a:solidFill>
                  <a:srgbClr val="FF0000"/>
                </a:solidFill>
                <a:latin typeface="Arial" charset="0"/>
              </a:rPr>
              <a:t>Unikalny identyfikator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>
            <a:stCxn id="3" idx="1"/>
          </p:cNvCxnSpPr>
          <p:nvPr/>
        </p:nvCxnSpPr>
        <p:spPr bwMode="auto">
          <a:xfrm flipH="1">
            <a:off x="2051720" y="489597"/>
            <a:ext cx="4090635" cy="9231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6142355" y="955576"/>
            <a:ext cx="2808312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dirty="0" smtClean="0">
                <a:solidFill>
                  <a:srgbClr val="FF0000"/>
                </a:solidFill>
                <a:latin typeface="Arial" charset="0"/>
              </a:rPr>
              <a:t>Nazwa błędu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 bwMode="auto">
          <a:xfrm flipH="1">
            <a:off x="2771800" y="1184176"/>
            <a:ext cx="3370555" cy="3726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 bwMode="auto">
          <a:xfrm>
            <a:off x="3334043" y="1680730"/>
            <a:ext cx="2808312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dirty="0" smtClean="0">
                <a:solidFill>
                  <a:srgbClr val="FF0000"/>
                </a:solidFill>
                <a:latin typeface="Arial" charset="0"/>
              </a:rPr>
              <a:t>Autor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/>
          <p:cNvCxnSpPr>
            <a:stCxn id="15" idx="3"/>
          </p:cNvCxnSpPr>
          <p:nvPr/>
        </p:nvCxnSpPr>
        <p:spPr bwMode="auto">
          <a:xfrm>
            <a:off x="6142355" y="1909330"/>
            <a:ext cx="1404156" cy="4546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1"/>
          <p:cNvSpPr/>
          <p:nvPr/>
        </p:nvSpPr>
        <p:spPr bwMode="auto">
          <a:xfrm>
            <a:off x="3334043" y="2363993"/>
            <a:ext cx="2808312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dirty="0" smtClean="0">
                <a:solidFill>
                  <a:srgbClr val="FF0000"/>
                </a:solidFill>
                <a:latin typeface="Arial" charset="0"/>
              </a:rPr>
              <a:t>Data zgłoszenia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 bwMode="auto">
          <a:xfrm>
            <a:off x="6142355" y="2592593"/>
            <a:ext cx="805909" cy="4763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28"/>
          <p:cNvSpPr/>
          <p:nvPr/>
        </p:nvSpPr>
        <p:spPr bwMode="auto">
          <a:xfrm>
            <a:off x="6142355" y="2996952"/>
            <a:ext cx="2808312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dirty="0" smtClean="0">
                <a:solidFill>
                  <a:srgbClr val="FF0000"/>
                </a:solidFill>
                <a:latin typeface="Arial" charset="0"/>
              </a:rPr>
              <a:t>Opis środowiska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/>
          <p:cNvCxnSpPr>
            <a:stCxn id="29" idx="1"/>
          </p:cNvCxnSpPr>
          <p:nvPr/>
        </p:nvCxnSpPr>
        <p:spPr bwMode="auto">
          <a:xfrm flipH="1" flipV="1">
            <a:off x="2555776" y="2830776"/>
            <a:ext cx="3586579" cy="3947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31"/>
          <p:cNvSpPr/>
          <p:nvPr/>
        </p:nvSpPr>
        <p:spPr bwMode="auto">
          <a:xfrm>
            <a:off x="5940152" y="3683864"/>
            <a:ext cx="3010515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dirty="0" smtClean="0">
                <a:solidFill>
                  <a:srgbClr val="FF0000"/>
                </a:solidFill>
                <a:latin typeface="Arial" charset="0"/>
              </a:rPr>
              <a:t>Wersja oprogramowania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31" name="Straight Arrow Connector 30"/>
          <p:cNvCxnSpPr>
            <a:stCxn id="32" idx="1"/>
          </p:cNvCxnSpPr>
          <p:nvPr/>
        </p:nvCxnSpPr>
        <p:spPr bwMode="auto">
          <a:xfrm flipH="1" flipV="1">
            <a:off x="2339752" y="3225552"/>
            <a:ext cx="3600400" cy="6869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tangle 34"/>
          <p:cNvSpPr/>
          <p:nvPr/>
        </p:nvSpPr>
        <p:spPr bwMode="auto">
          <a:xfrm>
            <a:off x="5940152" y="4294707"/>
            <a:ext cx="3010515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dirty="0" smtClean="0">
                <a:solidFill>
                  <a:srgbClr val="FF0000"/>
                </a:solidFill>
                <a:latin typeface="Arial" charset="0"/>
              </a:rPr>
              <a:t>Wynik testów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34" name="Straight Arrow Connector 33"/>
          <p:cNvCxnSpPr>
            <a:stCxn id="35" idx="1"/>
          </p:cNvCxnSpPr>
          <p:nvPr/>
        </p:nvCxnSpPr>
        <p:spPr bwMode="auto">
          <a:xfrm flipH="1" flipV="1">
            <a:off x="2627784" y="4437112"/>
            <a:ext cx="3312368" cy="861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Rectangle 42"/>
          <p:cNvSpPr/>
          <p:nvPr/>
        </p:nvSpPr>
        <p:spPr bwMode="auto">
          <a:xfrm>
            <a:off x="323528" y="5373216"/>
            <a:ext cx="3010515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Severity</a:t>
            </a:r>
          </a:p>
        </p:txBody>
      </p:sp>
      <p:cxnSp>
        <p:nvCxnSpPr>
          <p:cNvPr id="42" name="Straight Arrow Connector 41"/>
          <p:cNvCxnSpPr>
            <a:stCxn id="48" idx="0"/>
          </p:cNvCxnSpPr>
          <p:nvPr/>
        </p:nvCxnSpPr>
        <p:spPr bwMode="auto">
          <a:xfrm flipH="1" flipV="1">
            <a:off x="1043608" y="2276872"/>
            <a:ext cx="778695" cy="24733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Rectangle 47"/>
          <p:cNvSpPr/>
          <p:nvPr/>
        </p:nvSpPr>
        <p:spPr bwMode="auto">
          <a:xfrm>
            <a:off x="317045" y="4750180"/>
            <a:ext cx="3010515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l-PL" sz="2000" b="1" dirty="0">
                <a:solidFill>
                  <a:srgbClr val="FF0000"/>
                </a:solidFill>
                <a:latin typeface="Arial" charset="0"/>
              </a:rPr>
              <a:t>Priorytet naprawy</a:t>
            </a:r>
          </a:p>
        </p:txBody>
      </p:sp>
      <p:cxnSp>
        <p:nvCxnSpPr>
          <p:cNvPr id="51" name="Straight Arrow Connector 50"/>
          <p:cNvCxnSpPr>
            <a:stCxn id="43" idx="0"/>
          </p:cNvCxnSpPr>
          <p:nvPr/>
        </p:nvCxnSpPr>
        <p:spPr bwMode="auto">
          <a:xfrm flipH="1" flipV="1">
            <a:off x="683568" y="3513526"/>
            <a:ext cx="1145218" cy="18596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106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  <p:bldP spid="22" grpId="0" animBg="1"/>
      <p:bldP spid="29" grpId="0" animBg="1"/>
      <p:bldP spid="32" grpId="0" animBg="1"/>
      <p:bldP spid="35" grpId="0" animBg="1"/>
      <p:bldP spid="43" grpId="0" animBg="1"/>
      <p:bldP spid="4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bpld362\AppData\Local\Microsoft\Windows\Temporary Internet Files\Content.IE5\YZR2F9YT\220px-Surveillance_quevaa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700808"/>
            <a:ext cx="2794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Planowanie i organizacja</a:t>
            </a:r>
            <a:br>
              <a:rPr lang="pl-PL" dirty="0"/>
            </a:br>
            <a:r>
              <a:rPr lang="pl-PL" sz="2000" dirty="0" smtClean="0"/>
              <a:t>Monitorowanie i nadzorowanie testów</a:t>
            </a:r>
            <a:r>
              <a:rPr lang="pl-PL" dirty="0" smtClean="0"/>
              <a:t/>
            </a:r>
            <a:br>
              <a:rPr lang="pl-PL" dirty="0" smtClean="0"/>
            </a:br>
            <a:endParaRPr lang="en-GB" sz="1800" dirty="0"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36873" y="1367086"/>
            <a:ext cx="7772400" cy="425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pl-PL" b="1" dirty="0" smtClean="0"/>
              <a:t>Monitorowanie jaka część zaplanowanych przypadków testowych została: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Przygotowana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Wykonana</a:t>
            </a:r>
            <a:br>
              <a:rPr lang="pl-PL" dirty="0" smtClean="0"/>
            </a:br>
            <a:endParaRPr lang="pl-PL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b="1" dirty="0" smtClean="0"/>
              <a:t>Monitorowanie przebiegu wykonania testów: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Liczba wykonanych i niewykonanych przypadków testowych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Liczba przypadków testowych które „przeszły” i „nie przeszły”</a:t>
            </a:r>
            <a:br>
              <a:rPr lang="pl-PL" dirty="0" smtClean="0"/>
            </a:br>
            <a:endParaRPr lang="pl-PL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b="1" dirty="0" smtClean="0"/>
              <a:t>Statystyki o błędach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Liczba znalezionych i naprawionych defektów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Czas „Życia błędu”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9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Planowanie i organizacja</a:t>
            </a:r>
            <a:br>
              <a:rPr lang="pl-PL" dirty="0"/>
            </a:br>
            <a:r>
              <a:rPr lang="pl-PL" sz="2000" dirty="0" smtClean="0"/>
              <a:t>Przebieg wykonania testów</a:t>
            </a:r>
            <a:r>
              <a:rPr lang="pl-PL" dirty="0" smtClean="0"/>
              <a:t/>
            </a:r>
            <a:br>
              <a:rPr lang="pl-PL" dirty="0" smtClean="0"/>
            </a:br>
            <a:endParaRPr lang="en-GB" sz="18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33111"/>
            <a:ext cx="6912768" cy="519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1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Planowanie i organizacja</a:t>
            </a:r>
            <a:br>
              <a:rPr lang="pl-PL" dirty="0"/>
            </a:br>
            <a:r>
              <a:rPr lang="pl-PL" sz="2000" dirty="0" smtClean="0"/>
              <a:t>Liczba znalezionych, naprawionych błędów</a:t>
            </a:r>
            <a:r>
              <a:rPr lang="pl-PL" dirty="0" smtClean="0"/>
              <a:t/>
            </a:r>
            <a:br>
              <a:rPr lang="pl-PL" dirty="0" smtClean="0"/>
            </a:br>
            <a:endParaRPr lang="en-GB" sz="18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7170" name="Pictur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0"/>
          <a:stretch/>
        </p:blipFill>
        <p:spPr bwMode="auto">
          <a:xfrm>
            <a:off x="467544" y="1610436"/>
            <a:ext cx="5943228" cy="408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07563"/>
            <a:ext cx="2743468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95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Planowanie i organizacja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000" dirty="0" smtClean="0"/>
              <a:t>Skład zespołu testowego</a:t>
            </a:r>
            <a:r>
              <a:rPr lang="pl-PL" dirty="0" smtClean="0"/>
              <a:t/>
            </a:r>
            <a:br>
              <a:rPr lang="pl-PL" dirty="0" smtClean="0"/>
            </a:br>
            <a:endParaRPr lang="en-GB" sz="1800" dirty="0"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528" y="1844824"/>
            <a:ext cx="77724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pl-PL" b="1" dirty="0" smtClean="0"/>
              <a:t>Lider testów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b="1" dirty="0" smtClean="0"/>
              <a:t>Testerzy: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Analitycy testowi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Programiści testów automatycznych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Wykonujący testy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b="1" dirty="0" smtClean="0"/>
              <a:t>Inne osoby: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Programista – testy modułowe/integracyjne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Specjalista biznesowy – testy akceptacyjne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Zewnętrzne zasoby – testy wydajnościowe</a:t>
            </a:r>
          </a:p>
          <a:p>
            <a:pPr lvl="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 descr="C:\Users\bpld362\AppData\Local\Microsoft\Windows\Temporary Internet Files\Content.IE5\Z7SESWQY\bonecos-amigo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74" y="1628800"/>
            <a:ext cx="3047619" cy="30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35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Planowanie i organizacja</a:t>
            </a:r>
            <a:br>
              <a:rPr lang="pl-PL" dirty="0"/>
            </a:br>
            <a:r>
              <a:rPr lang="pl-PL" sz="2000" dirty="0" smtClean="0"/>
              <a:t>Raport z testów</a:t>
            </a:r>
            <a:r>
              <a:rPr lang="pl-PL" dirty="0" smtClean="0"/>
              <a:t/>
            </a:r>
            <a:br>
              <a:rPr lang="pl-PL" dirty="0" smtClean="0"/>
            </a:br>
            <a:endParaRPr lang="en-GB" sz="1800" dirty="0"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528" y="1844824"/>
            <a:ext cx="77724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pl-PL" b="1" dirty="0" smtClean="0"/>
              <a:t>Lista błędów: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Według poziomu krytyczności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Według wykonywania przez </a:t>
            </a:r>
            <a:r>
              <a:rPr lang="pl-PL" dirty="0" smtClean="0"/>
              <a:t>testerów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b="1" dirty="0" smtClean="0"/>
              <a:t>Raporty czasowe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5122" name="Picture 2" descr="C:\Users\bpld362\AppData\Local\Microsoft\Windows\Temporary Internet Files\Content.IE5\QNAZVMQD\Rapports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46512"/>
            <a:ext cx="2280331" cy="268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ildresultat för geek and poke best practic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8720"/>
            <a:ext cx="3347864" cy="473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18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2263" y="1484785"/>
            <a:ext cx="7772400" cy="4287366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kern="0" dirty="0" smtClean="0"/>
              <a:t>Volvo Group </a:t>
            </a:r>
            <a:r>
              <a:rPr lang="pl-PL" kern="0" dirty="0"/>
              <a:t>i</a:t>
            </a:r>
            <a:r>
              <a:rPr lang="pl-PL" kern="0" dirty="0" smtClean="0"/>
              <a:t> Volvo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kern="0" dirty="0" smtClean="0"/>
              <a:t>Proces i cykle testowe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kern="0" dirty="0" smtClean="0"/>
              <a:t>Techniki testowe</a:t>
            </a:r>
            <a:endParaRPr lang="en-US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kern="0" dirty="0" smtClean="0"/>
              <a:t>Strategia i struktura testów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kern="0" dirty="0" smtClean="0"/>
              <a:t>Planowanie i organizacja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kern="0" dirty="0" smtClean="0"/>
              <a:t>Metryki i narzędzia testowe</a:t>
            </a:r>
          </a:p>
        </p:txBody>
      </p:sp>
      <p:pic>
        <p:nvPicPr>
          <p:cNvPr id="13" name="Picture 6" descr="C:\Users\bpl4027\AppData\Local\Temp\SNAGHTMLac614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38240"/>
            <a:ext cx="5191944" cy="20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73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39725" y="6619875"/>
            <a:ext cx="503238" cy="207963"/>
          </a:xfrm>
          <a:prstGeom prst="rect">
            <a:avLst/>
          </a:prstGeom>
        </p:spPr>
        <p:txBody>
          <a:bodyPr/>
          <a:lstStyle/>
          <a:p>
            <a:fld id="{40E9AD42-C178-4DDF-86C3-EDC77BEDCFC5}" type="slidenum">
              <a:rPr lang="en-US" noProof="0" smtClean="0"/>
              <a:pPr/>
              <a:t>6</a:t>
            </a:fld>
            <a:endParaRPr lang="en-US" noProof="0" dirty="0"/>
          </a:p>
        </p:txBody>
      </p:sp>
      <p:pic>
        <p:nvPicPr>
          <p:cNvPr id="5" name="Picture 83" descr="01_VolvoAB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0"/>
            <a:ext cx="475297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414338" y="1679575"/>
            <a:ext cx="8356600" cy="4271963"/>
            <a:chOff x="414338" y="1679575"/>
            <a:chExt cx="8356600" cy="4271963"/>
          </a:xfrm>
        </p:grpSpPr>
        <p:pic>
          <p:nvPicPr>
            <p:cNvPr id="7" name="Picture 50" descr="MAP CLEEN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CFDFF"/>
                </a:clrFrom>
                <a:clrTo>
                  <a:srgbClr val="FCFD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38" y="1679575"/>
              <a:ext cx="7840663" cy="427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568826" y="2622550"/>
              <a:ext cx="92075" cy="90488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4802188" y="2616200"/>
              <a:ext cx="88900" cy="90488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852988" y="2528888"/>
              <a:ext cx="7000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</a:rPr>
                <a:t>Poland 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476751" y="2663825"/>
              <a:ext cx="12192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r>
                <a:rPr lang="en-US" sz="1200" dirty="0">
                  <a:solidFill>
                    <a:srgbClr val="000000"/>
                  </a:solidFill>
                </a:rPr>
                <a:t>Belgium </a:t>
              </a:r>
            </a:p>
          </p:txBody>
        </p: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1235076" y="3044825"/>
              <a:ext cx="720725" cy="274638"/>
              <a:chOff x="1026" y="2009"/>
              <a:chExt cx="454" cy="173"/>
            </a:xfrm>
          </p:grpSpPr>
          <p:sp>
            <p:nvSpPr>
              <p:cNvPr id="60" name="Oval 12"/>
              <p:cNvSpPr>
                <a:spLocks noChangeArrowheads="1"/>
              </p:cNvSpPr>
              <p:nvPr/>
            </p:nvSpPr>
            <p:spPr bwMode="auto">
              <a:xfrm>
                <a:off x="1311" y="2071"/>
                <a:ext cx="57" cy="57"/>
              </a:xfrm>
              <a:prstGeom prst="ellipse">
                <a:avLst/>
              </a:prstGeom>
              <a:solidFill>
                <a:srgbClr val="CC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1" name="Text Box 13"/>
              <p:cNvSpPr txBox="1">
                <a:spLocks noChangeArrowheads="1"/>
              </p:cNvSpPr>
              <p:nvPr/>
            </p:nvSpPr>
            <p:spPr bwMode="auto">
              <a:xfrm>
                <a:off x="1026" y="2009"/>
                <a:ext cx="45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</a:pPr>
                <a:r>
                  <a:rPr lang="en-US" sz="1200">
                    <a:solidFill>
                      <a:srgbClr val="000000"/>
                    </a:solidFill>
                  </a:rPr>
                  <a:t>USA </a:t>
                </a:r>
              </a:p>
            </p:txBody>
          </p:sp>
        </p:grpSp>
        <p:grpSp>
          <p:nvGrpSpPr>
            <p:cNvPr id="13" name="Group 60"/>
            <p:cNvGrpSpPr>
              <a:grpSpLocks/>
            </p:cNvGrpSpPr>
            <p:nvPr/>
          </p:nvGrpSpPr>
          <p:grpSpPr bwMode="auto">
            <a:xfrm>
              <a:off x="7105651" y="3836988"/>
              <a:ext cx="865188" cy="274638"/>
              <a:chOff x="3877" y="2543"/>
              <a:chExt cx="545" cy="173"/>
            </a:xfrm>
          </p:grpSpPr>
          <p:sp>
            <p:nvSpPr>
              <p:cNvPr id="58" name="Oval 14"/>
              <p:cNvSpPr>
                <a:spLocks noChangeArrowheads="1"/>
              </p:cNvSpPr>
              <p:nvPr/>
            </p:nvSpPr>
            <p:spPr bwMode="auto">
              <a:xfrm>
                <a:off x="3877" y="2613"/>
                <a:ext cx="58" cy="57"/>
              </a:xfrm>
              <a:prstGeom prst="ellipse">
                <a:avLst/>
              </a:prstGeom>
              <a:solidFill>
                <a:srgbClr val="CC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" name="Text Box 15"/>
              <p:cNvSpPr txBox="1">
                <a:spLocks noChangeArrowheads="1"/>
              </p:cNvSpPr>
              <p:nvPr/>
            </p:nvSpPr>
            <p:spPr bwMode="auto">
              <a:xfrm>
                <a:off x="3878" y="2543"/>
                <a:ext cx="54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</a:pPr>
                <a:r>
                  <a:rPr lang="en-US" sz="1200" dirty="0">
                    <a:solidFill>
                      <a:srgbClr val="000000"/>
                    </a:solidFill>
                  </a:rPr>
                  <a:t> Malaysia</a:t>
                </a:r>
              </a:p>
            </p:txBody>
          </p:sp>
        </p:grpSp>
        <p:grpSp>
          <p:nvGrpSpPr>
            <p:cNvPr id="14" name="Group 109"/>
            <p:cNvGrpSpPr>
              <a:grpSpLocks/>
            </p:cNvGrpSpPr>
            <p:nvPr/>
          </p:nvGrpSpPr>
          <p:grpSpPr bwMode="auto">
            <a:xfrm>
              <a:off x="4227513" y="2178050"/>
              <a:ext cx="820738" cy="317500"/>
              <a:chOff x="2663" y="1407"/>
              <a:chExt cx="517" cy="200"/>
            </a:xfrm>
          </p:grpSpPr>
          <p:sp>
            <p:nvSpPr>
              <p:cNvPr id="56" name="Text Box 8"/>
              <p:cNvSpPr txBox="1">
                <a:spLocks noChangeArrowheads="1"/>
              </p:cNvSpPr>
              <p:nvPr/>
            </p:nvSpPr>
            <p:spPr bwMode="auto">
              <a:xfrm>
                <a:off x="2663" y="1407"/>
                <a:ext cx="51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0" hangingPunct="0">
                  <a:spcBef>
                    <a:spcPct val="0"/>
                  </a:spcBef>
                </a:pPr>
                <a:r>
                  <a:rPr lang="en-US" sz="1200">
                    <a:solidFill>
                      <a:srgbClr val="000000"/>
                    </a:solidFill>
                  </a:rPr>
                  <a:t>Sweden</a:t>
                </a:r>
              </a:p>
            </p:txBody>
          </p:sp>
          <p:sp>
            <p:nvSpPr>
              <p:cNvPr id="57" name="Oval 16"/>
              <p:cNvSpPr>
                <a:spLocks noChangeArrowheads="1"/>
              </p:cNvSpPr>
              <p:nvPr/>
            </p:nvSpPr>
            <p:spPr bwMode="auto">
              <a:xfrm>
                <a:off x="2919" y="1550"/>
                <a:ext cx="56" cy="57"/>
              </a:xfrm>
              <a:prstGeom prst="ellipse">
                <a:avLst/>
              </a:prstGeom>
              <a:solidFill>
                <a:srgbClr val="CC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15" name="Group 65"/>
            <p:cNvGrpSpPr>
              <a:grpSpLocks/>
            </p:cNvGrpSpPr>
            <p:nvPr/>
          </p:nvGrpSpPr>
          <p:grpSpPr bwMode="auto">
            <a:xfrm>
              <a:off x="2857501" y="2528888"/>
              <a:ext cx="1573213" cy="238125"/>
              <a:chOff x="1800" y="1628"/>
              <a:chExt cx="991" cy="150"/>
            </a:xfrm>
          </p:grpSpPr>
          <p:sp>
            <p:nvSpPr>
              <p:cNvPr id="54" name="Text Box 11"/>
              <p:cNvSpPr txBox="1">
                <a:spLocks noChangeArrowheads="1"/>
              </p:cNvSpPr>
              <p:nvPr/>
            </p:nvSpPr>
            <p:spPr bwMode="auto">
              <a:xfrm>
                <a:off x="1800" y="1628"/>
                <a:ext cx="964" cy="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0" hangingPunct="0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1200">
                    <a:solidFill>
                      <a:srgbClr val="000000"/>
                    </a:solidFill>
                  </a:rPr>
                  <a:t>United Kingdom</a:t>
                </a:r>
              </a:p>
            </p:txBody>
          </p:sp>
          <p:sp>
            <p:nvSpPr>
              <p:cNvPr id="55" name="Oval 17"/>
              <p:cNvSpPr>
                <a:spLocks noChangeArrowheads="1"/>
              </p:cNvSpPr>
              <p:nvPr/>
            </p:nvSpPr>
            <p:spPr bwMode="auto">
              <a:xfrm>
                <a:off x="2734" y="1682"/>
                <a:ext cx="57" cy="57"/>
              </a:xfrm>
              <a:prstGeom prst="ellipse">
                <a:avLst/>
              </a:prstGeom>
              <a:solidFill>
                <a:srgbClr val="CC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16" name="Group 66"/>
            <p:cNvGrpSpPr>
              <a:grpSpLocks/>
            </p:cNvGrpSpPr>
            <p:nvPr/>
          </p:nvGrpSpPr>
          <p:grpSpPr bwMode="auto">
            <a:xfrm>
              <a:off x="3776663" y="2670175"/>
              <a:ext cx="727075" cy="274638"/>
              <a:chOff x="2379" y="1717"/>
              <a:chExt cx="458" cy="173"/>
            </a:xfrm>
          </p:grpSpPr>
          <p:sp>
            <p:nvSpPr>
              <p:cNvPr id="52" name="Text Box 7"/>
              <p:cNvSpPr txBox="1">
                <a:spLocks noChangeArrowheads="1"/>
              </p:cNvSpPr>
              <p:nvPr/>
            </p:nvSpPr>
            <p:spPr bwMode="auto">
              <a:xfrm>
                <a:off x="2379" y="1717"/>
                <a:ext cx="45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</a:pPr>
                <a:r>
                  <a:rPr lang="en-US" sz="1200">
                    <a:solidFill>
                      <a:srgbClr val="000000"/>
                    </a:solidFill>
                  </a:rPr>
                  <a:t>France </a:t>
                </a:r>
              </a:p>
            </p:txBody>
          </p:sp>
          <p:sp>
            <p:nvSpPr>
              <p:cNvPr id="53" name="Oval 20"/>
              <p:cNvSpPr>
                <a:spLocks noChangeArrowheads="1"/>
              </p:cNvSpPr>
              <p:nvPr/>
            </p:nvSpPr>
            <p:spPr bwMode="auto">
              <a:xfrm>
                <a:off x="2779" y="1783"/>
                <a:ext cx="58" cy="57"/>
              </a:xfrm>
              <a:prstGeom prst="ellipse">
                <a:avLst/>
              </a:prstGeom>
              <a:solidFill>
                <a:srgbClr val="CC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17" name="Group 108"/>
            <p:cNvGrpSpPr>
              <a:grpSpLocks/>
            </p:cNvGrpSpPr>
            <p:nvPr/>
          </p:nvGrpSpPr>
          <p:grpSpPr bwMode="auto">
            <a:xfrm>
              <a:off x="1866901" y="4781550"/>
              <a:ext cx="671513" cy="274638"/>
              <a:chOff x="1176" y="3047"/>
              <a:chExt cx="423" cy="173"/>
            </a:xfrm>
          </p:grpSpPr>
          <p:sp>
            <p:nvSpPr>
              <p:cNvPr id="50" name="Oval 21"/>
              <p:cNvSpPr>
                <a:spLocks noChangeArrowheads="1"/>
              </p:cNvSpPr>
              <p:nvPr/>
            </p:nvSpPr>
            <p:spPr bwMode="auto">
              <a:xfrm>
                <a:off x="1542" y="3108"/>
                <a:ext cx="57" cy="57"/>
              </a:xfrm>
              <a:prstGeom prst="ellipse">
                <a:avLst/>
              </a:prstGeom>
              <a:solidFill>
                <a:srgbClr val="CC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1" name="Text Box 22"/>
              <p:cNvSpPr txBox="1">
                <a:spLocks noChangeArrowheads="1"/>
              </p:cNvSpPr>
              <p:nvPr/>
            </p:nvSpPr>
            <p:spPr bwMode="auto">
              <a:xfrm>
                <a:off x="1176" y="3047"/>
                <a:ext cx="38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</a:pPr>
                <a:r>
                  <a:rPr lang="en-US" sz="1200">
                    <a:solidFill>
                      <a:srgbClr val="000000"/>
                    </a:solidFill>
                  </a:rPr>
                  <a:t>Brazil</a:t>
                </a:r>
              </a:p>
            </p:txBody>
          </p:sp>
        </p:grpSp>
        <p:grpSp>
          <p:nvGrpSpPr>
            <p:cNvPr id="18" name="Group 110"/>
            <p:cNvGrpSpPr>
              <a:grpSpLocks/>
            </p:cNvGrpSpPr>
            <p:nvPr/>
          </p:nvGrpSpPr>
          <p:grpSpPr bwMode="auto">
            <a:xfrm>
              <a:off x="5907088" y="3686175"/>
              <a:ext cx="606425" cy="274638"/>
              <a:chOff x="3721" y="2357"/>
              <a:chExt cx="382" cy="173"/>
            </a:xfrm>
          </p:grpSpPr>
          <p:sp>
            <p:nvSpPr>
              <p:cNvPr id="48" name="Oval 23"/>
              <p:cNvSpPr>
                <a:spLocks noChangeArrowheads="1"/>
              </p:cNvSpPr>
              <p:nvPr/>
            </p:nvSpPr>
            <p:spPr bwMode="auto">
              <a:xfrm>
                <a:off x="4046" y="2420"/>
                <a:ext cx="57" cy="57"/>
              </a:xfrm>
              <a:prstGeom prst="ellipse">
                <a:avLst/>
              </a:prstGeom>
              <a:solidFill>
                <a:srgbClr val="CC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" name="Text Box 24"/>
              <p:cNvSpPr txBox="1">
                <a:spLocks noChangeArrowheads="1"/>
              </p:cNvSpPr>
              <p:nvPr/>
            </p:nvSpPr>
            <p:spPr bwMode="auto">
              <a:xfrm>
                <a:off x="3721" y="2357"/>
                <a:ext cx="35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0" hangingPunct="0"/>
                <a:r>
                  <a:rPr lang="en-US" sz="1200" dirty="0">
                    <a:solidFill>
                      <a:srgbClr val="000000"/>
                    </a:solidFill>
                  </a:rPr>
                  <a:t>India</a:t>
                </a:r>
              </a:p>
            </p:txBody>
          </p:sp>
        </p:grpSp>
        <p:grpSp>
          <p:nvGrpSpPr>
            <p:cNvPr id="19" name="Group 115"/>
            <p:cNvGrpSpPr>
              <a:grpSpLocks/>
            </p:cNvGrpSpPr>
            <p:nvPr/>
          </p:nvGrpSpPr>
          <p:grpSpPr bwMode="auto">
            <a:xfrm>
              <a:off x="7246938" y="3060700"/>
              <a:ext cx="771525" cy="296863"/>
              <a:chOff x="4488" y="2005"/>
              <a:chExt cx="486" cy="187"/>
            </a:xfrm>
          </p:grpSpPr>
          <p:sp>
            <p:nvSpPr>
              <p:cNvPr id="46" name="Text Box 27"/>
              <p:cNvSpPr txBox="1">
                <a:spLocks noChangeArrowheads="1"/>
              </p:cNvSpPr>
              <p:nvPr/>
            </p:nvSpPr>
            <p:spPr bwMode="auto">
              <a:xfrm>
                <a:off x="4488" y="2019"/>
                <a:ext cx="48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</a:pPr>
                <a:r>
                  <a:rPr lang="en-US" sz="1200">
                    <a:solidFill>
                      <a:srgbClr val="000000"/>
                    </a:solidFill>
                  </a:rPr>
                  <a:t>Korea</a:t>
                </a:r>
              </a:p>
            </p:txBody>
          </p:sp>
          <p:sp>
            <p:nvSpPr>
              <p:cNvPr id="47" name="Oval 28"/>
              <p:cNvSpPr>
                <a:spLocks noChangeArrowheads="1"/>
              </p:cNvSpPr>
              <p:nvPr/>
            </p:nvSpPr>
            <p:spPr bwMode="auto">
              <a:xfrm>
                <a:off x="4641" y="2005"/>
                <a:ext cx="56" cy="57"/>
              </a:xfrm>
              <a:prstGeom prst="ellipse">
                <a:avLst/>
              </a:prstGeom>
              <a:solidFill>
                <a:srgbClr val="CC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20" name="Group 53"/>
            <p:cNvGrpSpPr>
              <a:grpSpLocks/>
            </p:cNvGrpSpPr>
            <p:nvPr/>
          </p:nvGrpSpPr>
          <p:grpSpPr bwMode="auto">
            <a:xfrm>
              <a:off x="4922838" y="4986338"/>
              <a:ext cx="1165225" cy="274638"/>
              <a:chOff x="2789" y="3256"/>
              <a:chExt cx="734" cy="173"/>
            </a:xfrm>
          </p:grpSpPr>
          <p:sp>
            <p:nvSpPr>
              <p:cNvPr id="44" name="Text Box 29"/>
              <p:cNvSpPr txBox="1">
                <a:spLocks noChangeArrowheads="1"/>
              </p:cNvSpPr>
              <p:nvPr/>
            </p:nvSpPr>
            <p:spPr bwMode="auto">
              <a:xfrm>
                <a:off x="2824" y="3256"/>
                <a:ext cx="69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</a:pPr>
                <a:r>
                  <a:rPr lang="en-US" sz="1200">
                    <a:solidFill>
                      <a:srgbClr val="000000"/>
                    </a:solidFill>
                  </a:rPr>
                  <a:t>South Africa</a:t>
                </a:r>
              </a:p>
            </p:txBody>
          </p:sp>
          <p:sp>
            <p:nvSpPr>
              <p:cNvPr id="45" name="Oval 30"/>
              <p:cNvSpPr>
                <a:spLocks noChangeArrowheads="1"/>
              </p:cNvSpPr>
              <p:nvPr/>
            </p:nvSpPr>
            <p:spPr bwMode="auto">
              <a:xfrm>
                <a:off x="2789" y="3319"/>
                <a:ext cx="57" cy="57"/>
              </a:xfrm>
              <a:prstGeom prst="ellipse">
                <a:avLst/>
              </a:prstGeom>
              <a:solidFill>
                <a:srgbClr val="CC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21" name="Group 51"/>
            <p:cNvGrpSpPr>
              <a:grpSpLocks/>
            </p:cNvGrpSpPr>
            <p:nvPr/>
          </p:nvGrpSpPr>
          <p:grpSpPr bwMode="auto">
            <a:xfrm>
              <a:off x="414338" y="3508375"/>
              <a:ext cx="755650" cy="274638"/>
              <a:chOff x="696" y="2315"/>
              <a:chExt cx="476" cy="173"/>
            </a:xfrm>
          </p:grpSpPr>
          <p:sp>
            <p:nvSpPr>
              <p:cNvPr id="42" name="Oval 34"/>
              <p:cNvSpPr>
                <a:spLocks noChangeArrowheads="1"/>
              </p:cNvSpPr>
              <p:nvPr/>
            </p:nvSpPr>
            <p:spPr bwMode="auto">
              <a:xfrm>
                <a:off x="1110" y="2385"/>
                <a:ext cx="57" cy="57"/>
              </a:xfrm>
              <a:prstGeom prst="ellipse">
                <a:avLst/>
              </a:prstGeom>
              <a:solidFill>
                <a:srgbClr val="CC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" name="Text Box 35"/>
              <p:cNvSpPr txBox="1">
                <a:spLocks noChangeArrowheads="1"/>
              </p:cNvSpPr>
              <p:nvPr/>
            </p:nvSpPr>
            <p:spPr bwMode="auto">
              <a:xfrm>
                <a:off x="696" y="2315"/>
                <a:ext cx="47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</a:pPr>
                <a:r>
                  <a:rPr lang="en-US" sz="1200">
                    <a:solidFill>
                      <a:srgbClr val="000000"/>
                    </a:solidFill>
                  </a:rPr>
                  <a:t>Mexico</a:t>
                </a:r>
              </a:p>
            </p:txBody>
          </p:sp>
        </p:grpSp>
        <p:grpSp>
          <p:nvGrpSpPr>
            <p:cNvPr id="22" name="Group 111"/>
            <p:cNvGrpSpPr>
              <a:grpSpLocks/>
            </p:cNvGrpSpPr>
            <p:nvPr/>
          </p:nvGrpSpPr>
          <p:grpSpPr bwMode="auto">
            <a:xfrm>
              <a:off x="6667501" y="2901950"/>
              <a:ext cx="690563" cy="274638"/>
              <a:chOff x="4081" y="1919"/>
              <a:chExt cx="435" cy="173"/>
            </a:xfrm>
          </p:grpSpPr>
          <p:sp>
            <p:nvSpPr>
              <p:cNvPr id="40" name="Oval 25"/>
              <p:cNvSpPr>
                <a:spLocks noChangeArrowheads="1"/>
              </p:cNvSpPr>
              <p:nvPr/>
            </p:nvSpPr>
            <p:spPr bwMode="auto">
              <a:xfrm>
                <a:off x="4459" y="1989"/>
                <a:ext cx="57" cy="57"/>
              </a:xfrm>
              <a:prstGeom prst="ellipse">
                <a:avLst/>
              </a:prstGeom>
              <a:solidFill>
                <a:srgbClr val="CC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1" name="Text Box 26"/>
              <p:cNvSpPr txBox="1">
                <a:spLocks noChangeArrowheads="1"/>
              </p:cNvSpPr>
              <p:nvPr/>
            </p:nvSpPr>
            <p:spPr bwMode="auto">
              <a:xfrm>
                <a:off x="4081" y="1919"/>
                <a:ext cx="40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0" hangingPunct="0">
                  <a:spcBef>
                    <a:spcPct val="0"/>
                  </a:spcBef>
                </a:pPr>
                <a:r>
                  <a:rPr lang="en-US" sz="1200">
                    <a:solidFill>
                      <a:srgbClr val="000000"/>
                    </a:solidFill>
                  </a:rPr>
                  <a:t>China</a:t>
                </a:r>
              </a:p>
            </p:txBody>
          </p:sp>
        </p:grpSp>
        <p:sp>
          <p:nvSpPr>
            <p:cNvPr id="23" name="Oval 38"/>
            <p:cNvSpPr>
              <a:spLocks noChangeArrowheads="1"/>
            </p:cNvSpPr>
            <p:nvPr/>
          </p:nvSpPr>
          <p:spPr bwMode="auto">
            <a:xfrm>
              <a:off x="5175251" y="2511425"/>
              <a:ext cx="90488" cy="90488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" name="Text Box 39"/>
            <p:cNvSpPr txBox="1">
              <a:spLocks noChangeArrowheads="1"/>
            </p:cNvSpPr>
            <p:nvPr/>
          </p:nvSpPr>
          <p:spPr bwMode="auto">
            <a:xfrm>
              <a:off x="5213351" y="2414588"/>
              <a:ext cx="8985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</a:rPr>
                <a:t>Russia</a:t>
              </a:r>
            </a:p>
          </p:txBody>
        </p:sp>
        <p:grpSp>
          <p:nvGrpSpPr>
            <p:cNvPr id="25" name="Group 58"/>
            <p:cNvGrpSpPr>
              <a:grpSpLocks/>
            </p:cNvGrpSpPr>
            <p:nvPr/>
          </p:nvGrpSpPr>
          <p:grpSpPr bwMode="auto">
            <a:xfrm>
              <a:off x="7048501" y="3608388"/>
              <a:ext cx="936625" cy="274638"/>
              <a:chOff x="3875" y="2392"/>
              <a:chExt cx="590" cy="173"/>
            </a:xfrm>
          </p:grpSpPr>
          <p:sp>
            <p:nvSpPr>
              <p:cNvPr id="38" name="Oval 40"/>
              <p:cNvSpPr>
                <a:spLocks noChangeArrowheads="1"/>
              </p:cNvSpPr>
              <p:nvPr/>
            </p:nvSpPr>
            <p:spPr bwMode="auto">
              <a:xfrm>
                <a:off x="3875" y="2459"/>
                <a:ext cx="57" cy="57"/>
              </a:xfrm>
              <a:prstGeom prst="ellipse">
                <a:avLst/>
              </a:prstGeom>
              <a:solidFill>
                <a:srgbClr val="CC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9" name="Text Box 41"/>
              <p:cNvSpPr txBox="1">
                <a:spLocks noChangeArrowheads="1"/>
              </p:cNvSpPr>
              <p:nvPr/>
            </p:nvSpPr>
            <p:spPr bwMode="auto">
              <a:xfrm>
                <a:off x="3899" y="2392"/>
                <a:ext cx="56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</a:pPr>
                <a:r>
                  <a:rPr lang="en-US" sz="1200" dirty="0">
                    <a:solidFill>
                      <a:srgbClr val="000000"/>
                    </a:solidFill>
                  </a:rPr>
                  <a:t>Thailand</a:t>
                </a:r>
              </a:p>
            </p:txBody>
          </p:sp>
        </p:grpSp>
        <p:grpSp>
          <p:nvGrpSpPr>
            <p:cNvPr id="26" name="Group 55"/>
            <p:cNvGrpSpPr>
              <a:grpSpLocks/>
            </p:cNvGrpSpPr>
            <p:nvPr/>
          </p:nvGrpSpPr>
          <p:grpSpPr bwMode="auto">
            <a:xfrm>
              <a:off x="1482726" y="2693988"/>
              <a:ext cx="773113" cy="274638"/>
              <a:chOff x="1062" y="1764"/>
              <a:chExt cx="487" cy="173"/>
            </a:xfrm>
          </p:grpSpPr>
          <p:sp>
            <p:nvSpPr>
              <p:cNvPr id="36" name="Oval 42"/>
              <p:cNvSpPr>
                <a:spLocks noChangeArrowheads="1"/>
              </p:cNvSpPr>
              <p:nvPr/>
            </p:nvSpPr>
            <p:spPr bwMode="auto">
              <a:xfrm>
                <a:off x="1492" y="1833"/>
                <a:ext cx="57" cy="57"/>
              </a:xfrm>
              <a:prstGeom prst="ellipse">
                <a:avLst/>
              </a:prstGeom>
              <a:solidFill>
                <a:srgbClr val="CC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7" name="Text Box 43"/>
              <p:cNvSpPr txBox="1">
                <a:spLocks noChangeArrowheads="1"/>
              </p:cNvSpPr>
              <p:nvPr/>
            </p:nvSpPr>
            <p:spPr bwMode="auto">
              <a:xfrm>
                <a:off x="1062" y="1764"/>
                <a:ext cx="4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</a:pPr>
                <a:r>
                  <a:rPr lang="en-US" sz="1200">
                    <a:solidFill>
                      <a:srgbClr val="000000"/>
                    </a:solidFill>
                  </a:rPr>
                  <a:t>Canada</a:t>
                </a:r>
              </a:p>
            </p:txBody>
          </p:sp>
        </p:grpSp>
        <p:grpSp>
          <p:nvGrpSpPr>
            <p:cNvPr id="27" name="Group 61"/>
            <p:cNvGrpSpPr>
              <a:grpSpLocks/>
            </p:cNvGrpSpPr>
            <p:nvPr/>
          </p:nvGrpSpPr>
          <p:grpSpPr bwMode="auto">
            <a:xfrm>
              <a:off x="7680326" y="2987675"/>
              <a:ext cx="811213" cy="274638"/>
              <a:chOff x="4394" y="1989"/>
              <a:chExt cx="511" cy="173"/>
            </a:xfrm>
          </p:grpSpPr>
          <p:sp>
            <p:nvSpPr>
              <p:cNvPr id="34" name="Oval 44"/>
              <p:cNvSpPr>
                <a:spLocks noChangeArrowheads="1"/>
              </p:cNvSpPr>
              <p:nvPr/>
            </p:nvSpPr>
            <p:spPr bwMode="auto">
              <a:xfrm>
                <a:off x="4394" y="2047"/>
                <a:ext cx="57" cy="57"/>
              </a:xfrm>
              <a:prstGeom prst="ellipse">
                <a:avLst/>
              </a:prstGeom>
              <a:solidFill>
                <a:srgbClr val="CC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5" name="Text Box 45"/>
              <p:cNvSpPr txBox="1">
                <a:spLocks noChangeArrowheads="1"/>
              </p:cNvSpPr>
              <p:nvPr/>
            </p:nvSpPr>
            <p:spPr bwMode="auto">
              <a:xfrm>
                <a:off x="4419" y="1989"/>
                <a:ext cx="48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</a:pPr>
                <a:r>
                  <a:rPr lang="en-US" sz="1200">
                    <a:solidFill>
                      <a:srgbClr val="000000"/>
                    </a:solidFill>
                  </a:rPr>
                  <a:t>Japan</a:t>
                </a:r>
              </a:p>
            </p:txBody>
          </p:sp>
        </p:grpSp>
        <p:grpSp>
          <p:nvGrpSpPr>
            <p:cNvPr id="28" name="Group 59"/>
            <p:cNvGrpSpPr>
              <a:grpSpLocks/>
            </p:cNvGrpSpPr>
            <p:nvPr/>
          </p:nvGrpSpPr>
          <p:grpSpPr bwMode="auto">
            <a:xfrm>
              <a:off x="7178676" y="4024313"/>
              <a:ext cx="992188" cy="274638"/>
              <a:chOff x="3933" y="2647"/>
              <a:chExt cx="625" cy="173"/>
            </a:xfrm>
          </p:grpSpPr>
          <p:sp>
            <p:nvSpPr>
              <p:cNvPr id="32" name="Oval 46"/>
              <p:cNvSpPr>
                <a:spLocks noChangeArrowheads="1"/>
              </p:cNvSpPr>
              <p:nvPr/>
            </p:nvSpPr>
            <p:spPr bwMode="auto">
              <a:xfrm>
                <a:off x="3933" y="2709"/>
                <a:ext cx="58" cy="57"/>
              </a:xfrm>
              <a:prstGeom prst="ellipse">
                <a:avLst/>
              </a:prstGeom>
              <a:solidFill>
                <a:srgbClr val="CC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3" name="Text Box 47"/>
              <p:cNvSpPr txBox="1">
                <a:spLocks noChangeArrowheads="1"/>
              </p:cNvSpPr>
              <p:nvPr/>
            </p:nvSpPr>
            <p:spPr bwMode="auto">
              <a:xfrm>
                <a:off x="3934" y="2647"/>
                <a:ext cx="62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</a:pPr>
                <a:r>
                  <a:rPr lang="en-US" sz="1200">
                    <a:solidFill>
                      <a:srgbClr val="000000"/>
                    </a:solidFill>
                  </a:rPr>
                  <a:t> Singapore</a:t>
                </a:r>
              </a:p>
            </p:txBody>
          </p:sp>
        </p:grpSp>
        <p:grpSp>
          <p:nvGrpSpPr>
            <p:cNvPr id="29" name="Group 113"/>
            <p:cNvGrpSpPr>
              <a:grpSpLocks/>
            </p:cNvGrpSpPr>
            <p:nvPr/>
          </p:nvGrpSpPr>
          <p:grpSpPr bwMode="auto">
            <a:xfrm>
              <a:off x="7834313" y="5156200"/>
              <a:ext cx="936625" cy="338138"/>
              <a:chOff x="4935" y="3248"/>
              <a:chExt cx="590" cy="213"/>
            </a:xfrm>
          </p:grpSpPr>
          <p:sp>
            <p:nvSpPr>
              <p:cNvPr id="30" name="Oval 18"/>
              <p:cNvSpPr>
                <a:spLocks noChangeArrowheads="1"/>
              </p:cNvSpPr>
              <p:nvPr/>
            </p:nvSpPr>
            <p:spPr bwMode="auto">
              <a:xfrm>
                <a:off x="5182" y="3248"/>
                <a:ext cx="56" cy="57"/>
              </a:xfrm>
              <a:prstGeom prst="ellipse">
                <a:avLst/>
              </a:prstGeom>
              <a:solidFill>
                <a:srgbClr val="CC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1" name="Text Box 19"/>
              <p:cNvSpPr txBox="1">
                <a:spLocks noChangeArrowheads="1"/>
              </p:cNvSpPr>
              <p:nvPr/>
            </p:nvSpPr>
            <p:spPr bwMode="auto">
              <a:xfrm>
                <a:off x="4935" y="3288"/>
                <a:ext cx="59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hangingPunct="0"/>
                <a:r>
                  <a:rPr lang="en-US" sz="1200" dirty="0">
                    <a:solidFill>
                      <a:srgbClr val="000000"/>
                    </a:solidFill>
                  </a:rPr>
                  <a:t>Australia</a:t>
                </a:r>
              </a:p>
            </p:txBody>
          </p:sp>
        </p:grpSp>
      </p:grpSp>
      <p:sp>
        <p:nvSpPr>
          <p:cNvPr id="62" name="Rectangle 2"/>
          <p:cNvSpPr txBox="1">
            <a:spLocks noChangeArrowheads="1"/>
          </p:cNvSpPr>
          <p:nvPr/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kern="0" dirty="0" smtClean="0"/>
              <a:t>Volvo Group </a:t>
            </a:r>
            <a:r>
              <a:rPr lang="en-US" kern="0" dirty="0" smtClean="0"/>
              <a:t>IT</a:t>
            </a:r>
            <a:endParaRPr lang="pl-PL" kern="0" dirty="0" smtClean="0"/>
          </a:p>
          <a:p>
            <a:r>
              <a:rPr lang="pl-PL" sz="2400" dirty="0"/>
              <a:t>Globalna obecność</a:t>
            </a:r>
            <a:endParaRPr lang="sv-SE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42429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Metryki testowe</a:t>
            </a:r>
            <a:endParaRPr lang="pl-P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2263" y="1484785"/>
            <a:ext cx="7772400" cy="4287366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116354"/>
              </p:ext>
            </p:extLst>
          </p:nvPr>
        </p:nvGraphicFramePr>
        <p:xfrm>
          <a:off x="322263" y="1719147"/>
          <a:ext cx="8667153" cy="4491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051"/>
                <a:gridCol w="2889051"/>
                <a:gridCol w="2889051"/>
              </a:tblGrid>
              <a:tr h="647542">
                <a:tc>
                  <a:txBody>
                    <a:bodyPr/>
                    <a:lstStyle/>
                    <a:p>
                      <a:r>
                        <a:rPr lang="pl-PL" dirty="0" smtClean="0"/>
                        <a:t>Typy metryk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Co mierzymy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Przykład</a:t>
                      </a:r>
                      <a:endParaRPr lang="en-GB" dirty="0"/>
                    </a:p>
                  </a:txBody>
                  <a:tcPr/>
                </a:tc>
              </a:tr>
              <a:tr h="1010452">
                <a:tc>
                  <a:txBody>
                    <a:bodyPr/>
                    <a:lstStyle/>
                    <a:p>
                      <a:r>
                        <a:rPr lang="pl-PL" dirty="0" smtClean="0"/>
                        <a:t>Metryki</a:t>
                      </a:r>
                      <a:r>
                        <a:rPr lang="pl-PL" baseline="0" dirty="0" smtClean="0"/>
                        <a:t> projektowe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kern="0" dirty="0" smtClean="0"/>
                        <a:t>Progres w odniesieniu do kryteriów</a:t>
                      </a:r>
                      <a:r>
                        <a:rPr lang="pl-PL" kern="0" baseline="0" dirty="0" smtClean="0"/>
                        <a:t> końcowych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kern="0" dirty="0" smtClean="0"/>
                        <a:t>Liczba zaplanowanych i wykonanych warunków testowych</a:t>
                      </a:r>
                      <a:endParaRPr lang="en-GB" dirty="0"/>
                    </a:p>
                  </a:txBody>
                  <a:tcPr/>
                </a:tc>
              </a:tr>
              <a:tr h="812850">
                <a:tc>
                  <a:txBody>
                    <a:bodyPr/>
                    <a:lstStyle/>
                    <a:p>
                      <a:r>
                        <a:rPr lang="pl-PL" dirty="0" smtClean="0"/>
                        <a:t>Metryki produktowe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kern="0" dirty="0" smtClean="0"/>
                        <a:t>Atrybuty produktu</a:t>
                      </a:r>
                      <a:endParaRPr lang="en-US" kern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kern="0" dirty="0" smtClean="0"/>
                        <a:t>Gęstość defektów</a:t>
                      </a:r>
                      <a:endParaRPr lang="en-US" kern="0" dirty="0" smtClean="0"/>
                    </a:p>
                  </a:txBody>
                  <a:tcPr/>
                </a:tc>
              </a:tr>
              <a:tr h="1010452">
                <a:tc>
                  <a:txBody>
                    <a:bodyPr/>
                    <a:lstStyle/>
                    <a:p>
                      <a:r>
                        <a:rPr lang="pl-PL" dirty="0" smtClean="0"/>
                        <a:t>Metryki procesowe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kern="0" dirty="0" smtClean="0"/>
                        <a:t>Możliwości procesu testowego lub deweloperskiego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kern="0" dirty="0" smtClean="0"/>
                        <a:t>Procentowa</a:t>
                      </a:r>
                      <a:r>
                        <a:rPr lang="pl-PL" kern="0" baseline="0" dirty="0" smtClean="0"/>
                        <a:t> ilość defektów wykrytych w procesie testowania</a:t>
                      </a:r>
                      <a:endParaRPr lang="en-US" kern="0" dirty="0" smtClean="0"/>
                    </a:p>
                  </a:txBody>
                  <a:tcPr/>
                </a:tc>
              </a:tr>
              <a:tr h="1010452">
                <a:tc>
                  <a:txBody>
                    <a:bodyPr/>
                    <a:lstStyle/>
                    <a:p>
                      <a:r>
                        <a:rPr lang="pl-PL" dirty="0" smtClean="0"/>
                        <a:t>Metryki</a:t>
                      </a:r>
                      <a:r>
                        <a:rPr lang="pl-PL" baseline="0" dirty="0" smtClean="0"/>
                        <a:t> ludzkie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kern="0" dirty="0" smtClean="0"/>
                        <a:t>Zdolności</a:t>
                      </a:r>
                      <a:r>
                        <a:rPr lang="pl-PL" kern="0" baseline="0" dirty="0" smtClean="0"/>
                        <a:t> jednostek</a:t>
                      </a:r>
                      <a:br>
                        <a:rPr lang="pl-PL" kern="0" baseline="0" dirty="0" smtClean="0"/>
                      </a:br>
                      <a:r>
                        <a:rPr lang="pl-PL" kern="0" baseline="0" dirty="0" smtClean="0"/>
                        <a:t>lub grup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kern="0" dirty="0" smtClean="0"/>
                        <a:t>Ilość</a:t>
                      </a:r>
                      <a:r>
                        <a:rPr lang="pl-PL" b="0" kern="0" baseline="0" dirty="0" smtClean="0"/>
                        <a:t> utworzonych przypadków testowych</a:t>
                      </a:r>
                      <a:br>
                        <a:rPr lang="pl-PL" b="0" kern="0" baseline="0" dirty="0" smtClean="0"/>
                      </a:br>
                      <a:r>
                        <a:rPr lang="pl-PL" b="0" kern="0" baseline="0" dirty="0" smtClean="0"/>
                        <a:t>w danym czasie</a:t>
                      </a:r>
                      <a:endParaRPr lang="en-GB" b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https://i.pinimg.com/736x/30/df/77/30df771d76f9f39f03349529efd8b8c7--marketing-ideas-online-marke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-1"/>
            <a:ext cx="5436096" cy="169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94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Narzędzia testowe</a:t>
            </a:r>
            <a:endParaRPr lang="pl-P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2263" y="1484785"/>
            <a:ext cx="7772400" cy="4287366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Przykłady narzędzi testowych wspierających testowanie</a:t>
            </a:r>
          </a:p>
          <a:p>
            <a:endParaRPr lang="pl-PL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kern="0" dirty="0" smtClean="0"/>
              <a:t>Jira</a:t>
            </a:r>
          </a:p>
          <a:p>
            <a:endParaRPr lang="pl-PL" kern="0" dirty="0" smtClean="0"/>
          </a:p>
          <a:p>
            <a:r>
              <a:rPr lang="pl-PL" kern="0" dirty="0" smtClean="0"/>
              <a:t>HP Quality Center / HP ALM</a:t>
            </a:r>
          </a:p>
        </p:txBody>
      </p:sp>
      <p:pic>
        <p:nvPicPr>
          <p:cNvPr id="2050" name="Picture 2" descr="C:\Users\bpld362\AppData\Local\Microsoft\Windows\Temporary Internet Files\Content.IE5\CCKO7YXW\ferramenta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151" y="2580718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pld362\AppData\Local\Microsoft\Windows\Temporary Internet Files\Content.IE5\CCKO7YXW\jira_icon_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53897"/>
            <a:ext cx="1011709" cy="9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My Documents\!Important\HP_Q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3212975"/>
            <a:ext cx="1081012" cy="107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04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Jira – </a:t>
            </a:r>
            <a:r>
              <a:rPr lang="pl-PL" dirty="0" smtClean="0"/>
              <a:t>narzędzie do śledzenia defektów</a:t>
            </a:r>
            <a:endParaRPr lang="pl-P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2263" y="1484785"/>
            <a:ext cx="7772400" cy="4287366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pl-PL" kern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246189"/>
            <a:ext cx="8721445" cy="484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42" y="3119696"/>
            <a:ext cx="7795064" cy="2187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679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78" y="476672"/>
            <a:ext cx="8397875" cy="1143000"/>
          </a:xfrm>
        </p:spPr>
        <p:txBody>
          <a:bodyPr/>
          <a:lstStyle/>
          <a:p>
            <a:r>
              <a:rPr lang="pl-PL" dirty="0"/>
              <a:t>Jira – </a:t>
            </a:r>
            <a:r>
              <a:rPr lang="pl-PL" dirty="0" smtClean="0"/>
              <a:t>filtrowanie defektów</a:t>
            </a:r>
            <a:endParaRPr lang="pl-P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2263" y="1484785"/>
            <a:ext cx="7772400" cy="4287366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pl-PL" kern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24243"/>
            <a:ext cx="8055640" cy="499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1" y="2636912"/>
            <a:ext cx="673274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09398"/>
            <a:ext cx="5688632" cy="1079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31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Jira – </a:t>
            </a:r>
            <a:r>
              <a:rPr lang="pl-PL" dirty="0" smtClean="0"/>
              <a:t>statystyki testowe</a:t>
            </a:r>
            <a:endParaRPr lang="pl-P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2263" y="1484785"/>
            <a:ext cx="7772400" cy="4287366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pl-PL" kern="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84" y="1052736"/>
            <a:ext cx="8460104" cy="482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3" y="1040129"/>
            <a:ext cx="6183432" cy="4421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84488"/>
            <a:ext cx="6836518" cy="299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380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 Quality Center  - </a:t>
            </a:r>
            <a:r>
              <a:rPr lang="pl-PL" dirty="0" smtClean="0"/>
              <a:t>baza przypadków testowych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2263" y="1484785"/>
            <a:ext cx="7772400" cy="4287366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pl-PL" kern="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0249"/>
            <a:ext cx="8392944" cy="462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56" y="1270749"/>
            <a:ext cx="3253087" cy="4836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44824"/>
            <a:ext cx="5147051" cy="1653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53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 Quality Center  - </a:t>
            </a:r>
            <a:r>
              <a:rPr lang="pl-PL" dirty="0" smtClean="0"/>
              <a:t>śledzenie rezultatów testów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2263" y="1484785"/>
            <a:ext cx="7772400" cy="4287366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pl-PL" kern="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289469"/>
            <a:ext cx="8496944" cy="467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50194"/>
            <a:ext cx="5898927" cy="50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130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 Quality Center  - </a:t>
            </a:r>
            <a:r>
              <a:rPr lang="pl-PL" dirty="0" smtClean="0"/>
              <a:t>progres testów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2263" y="1484785"/>
            <a:ext cx="7772400" cy="4287366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pl-PL" kern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77507"/>
            <a:ext cx="6704023" cy="502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 Quality Center  </a:t>
            </a:r>
            <a:r>
              <a:rPr lang="en-US" dirty="0" smtClean="0"/>
              <a:t>-</a:t>
            </a:r>
            <a:r>
              <a:rPr lang="pl-PL" dirty="0"/>
              <a:t> </a:t>
            </a:r>
            <a:r>
              <a:rPr lang="pl-PL" dirty="0" smtClean="0"/>
              <a:t>statystyki testowe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5AC01-636B-4266-A3EE-4AE08EAA261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sv-SE" dirty="0">
              <a:solidFill>
                <a:srgbClr val="000000"/>
              </a:solidFill>
            </a:endParaRP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0" y="1246188"/>
            <a:ext cx="125413" cy="4859337"/>
            <a:chOff x="0" y="785"/>
            <a:chExt cx="79" cy="3061"/>
          </a:xfrm>
        </p:grpSpPr>
        <p:sp>
          <p:nvSpPr>
            <p:cNvPr id="33" name="Rectangle 100"/>
            <p:cNvSpPr>
              <a:spLocks noChangeAspect="1" noChangeArrowheads="1"/>
            </p:cNvSpPr>
            <p:nvPr/>
          </p:nvSpPr>
          <p:spPr bwMode="auto">
            <a:xfrm>
              <a:off x="0" y="1817"/>
              <a:ext cx="79" cy="10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01"/>
            <p:cNvSpPr>
              <a:spLocks noChangeAspect="1" noChangeArrowheads="1"/>
            </p:cNvSpPr>
            <p:nvPr/>
          </p:nvSpPr>
          <p:spPr bwMode="auto">
            <a:xfrm>
              <a:off x="0" y="2840"/>
              <a:ext cx="79" cy="1006"/>
            </a:xfrm>
            <a:prstGeom prst="rect">
              <a:avLst/>
            </a:prstGeom>
            <a:solidFill>
              <a:srgbClr val="8999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0" y="785"/>
              <a:ext cx="79" cy="1007"/>
            </a:xfrm>
            <a:prstGeom prst="rect">
              <a:avLst/>
            </a:prstGeom>
            <a:solidFill>
              <a:srgbClr val="CEDB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CEDB8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pl-PL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2263" y="1484785"/>
            <a:ext cx="7772400" cy="4287366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pl-PL" kern="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5" y="1198799"/>
            <a:ext cx="8592823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3" y="974316"/>
            <a:ext cx="7371473" cy="3743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0688"/>
            <a:ext cx="7524328" cy="409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55" y="2132856"/>
            <a:ext cx="6097945" cy="4055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638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475655" cy="616530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7664" y="53752"/>
            <a:ext cx="7488832" cy="1143000"/>
          </a:xfrm>
        </p:spPr>
        <p:txBody>
          <a:bodyPr/>
          <a:lstStyle/>
          <a:p>
            <a:r>
              <a:rPr lang="pl-PL" sz="2800" dirty="0" smtClean="0"/>
              <a:t>PROGRAM </a:t>
            </a:r>
            <a:r>
              <a:rPr lang="pl-PL" sz="2800" dirty="0"/>
              <a:t>PRAKTYK LETNICH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lipiec – </a:t>
            </a:r>
            <a:r>
              <a:rPr lang="pl-PL" sz="1800" smtClean="0"/>
              <a:t>wrzesień 2018</a:t>
            </a:r>
            <a:endParaRPr lang="nl-BE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339725" y="6619875"/>
            <a:ext cx="503238" cy="207963"/>
          </a:xfrm>
          <a:prstGeom prst="rect">
            <a:avLst/>
          </a:prstGeom>
        </p:spPr>
        <p:txBody>
          <a:bodyPr/>
          <a:lstStyle/>
          <a:p>
            <a:fld id="{40E9AD42-C178-4DDF-86C3-EDC77BEDCFC5}" type="slidenum">
              <a:rPr lang="en-US" smtClean="0">
                <a:solidFill>
                  <a:srgbClr val="000000"/>
                </a:solidFill>
              </a:rPr>
              <a:pPr/>
              <a:t>69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1475656" y="1279521"/>
            <a:ext cx="7488832" cy="46858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l-PL" sz="2000" b="0" dirty="0" smtClean="0"/>
              <a:t>Praktyki są płatne i skierowane do studentów </a:t>
            </a:r>
            <a:r>
              <a:rPr lang="pl-PL" sz="2000" b="0" dirty="0"/>
              <a:t>III, IV i V roku kierunków informatycznych, ekonomicznych lub pokrewnych, zainteresowanych obszarem IT, znających dobrze język </a:t>
            </a:r>
            <a:r>
              <a:rPr lang="pl-PL" sz="2000" b="0" dirty="0" smtClean="0"/>
              <a:t>angielski</a:t>
            </a:r>
            <a:r>
              <a:rPr lang="pl-PL" sz="2000" b="0" dirty="0"/>
              <a:t>.</a:t>
            </a:r>
            <a:endParaRPr lang="pl-PL" sz="2000" b="0" dirty="0" smtClean="0"/>
          </a:p>
          <a:p>
            <a:endParaRPr lang="pl-PL" sz="2000" b="0" dirty="0" smtClean="0"/>
          </a:p>
          <a:p>
            <a:r>
              <a:rPr lang="pl-PL" sz="2000" b="0" dirty="0" smtClean="0"/>
              <a:t>Obszary praktyk:</a:t>
            </a:r>
            <a:endParaRPr lang="pl-PL" sz="2000" b="0" dirty="0"/>
          </a:p>
          <a:p>
            <a:r>
              <a:rPr lang="pl-PL" sz="2000" b="0" dirty="0"/>
              <a:t>• Microsoft .NET oraz SharePoint </a:t>
            </a:r>
          </a:p>
          <a:p>
            <a:r>
              <a:rPr lang="pl-PL" sz="2000" b="0" dirty="0"/>
              <a:t>• Java </a:t>
            </a:r>
          </a:p>
          <a:p>
            <a:r>
              <a:rPr lang="pl-PL" sz="2000" b="0" dirty="0"/>
              <a:t>• IBM iSeries </a:t>
            </a:r>
          </a:p>
          <a:p>
            <a:r>
              <a:rPr lang="pl-PL" sz="2000" b="0" dirty="0"/>
              <a:t>• SAP </a:t>
            </a:r>
          </a:p>
          <a:p>
            <a:r>
              <a:rPr lang="pl-PL" sz="2000" b="0" dirty="0"/>
              <a:t>• Business Intelligence </a:t>
            </a:r>
          </a:p>
          <a:p>
            <a:r>
              <a:rPr lang="pl-PL" sz="2000" b="0" dirty="0"/>
              <a:t>• Aplikacje mobilne (iOS, Android) </a:t>
            </a:r>
          </a:p>
          <a:p>
            <a:r>
              <a:rPr lang="pl-PL" sz="2000" b="0" dirty="0"/>
              <a:t>• Testowanie </a:t>
            </a:r>
          </a:p>
          <a:p>
            <a:r>
              <a:rPr lang="pl-PL" sz="2000" b="0" dirty="0"/>
              <a:t>• Wsparcie klienta </a:t>
            </a:r>
          </a:p>
          <a:p>
            <a:r>
              <a:rPr lang="pl-PL" sz="2000" b="0" dirty="0"/>
              <a:t> Rekrutacja do programu zaczyna się w kwietniu </a:t>
            </a:r>
            <a:r>
              <a:rPr lang="pl-PL" sz="2000" b="0" dirty="0" smtClean="0"/>
              <a:t>pod:</a:t>
            </a:r>
          </a:p>
          <a:p>
            <a:pPr algn="r"/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olvogroup.pl/kariera</a:t>
            </a:r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03648" y="1268760"/>
            <a:ext cx="748883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2"/>
          <a:stretch/>
        </p:blipFill>
        <p:spPr bwMode="auto">
          <a:xfrm>
            <a:off x="7092280" y="44624"/>
            <a:ext cx="1872208" cy="1124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1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39725" y="6619875"/>
            <a:ext cx="503238" cy="207963"/>
          </a:xfrm>
          <a:prstGeom prst="rect">
            <a:avLst/>
          </a:prstGeom>
        </p:spPr>
        <p:txBody>
          <a:bodyPr/>
          <a:lstStyle/>
          <a:p>
            <a:fld id="{40E9AD42-C178-4DDF-86C3-EDC77BEDCFC5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441325"/>
            <a:ext cx="8393112" cy="1143000"/>
          </a:xfrm>
        </p:spPr>
        <p:txBody>
          <a:bodyPr/>
          <a:lstStyle/>
          <a:p>
            <a:pPr eaLnBrk="1" hangingPunct="1"/>
            <a:r>
              <a:rPr lang="pl-PL" dirty="0" smtClean="0"/>
              <a:t>Volvo Group IT</a:t>
            </a:r>
            <a:endParaRPr lang="sv-SE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2263" y="1897208"/>
            <a:ext cx="7772400" cy="3043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indent="-225425" algn="l" defTabSz="914400" rtl="0" eaLnBrk="1" latinLnBrk="0" hangingPunct="1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 lang="en-US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3238" indent="-250825" algn="l" defTabSz="914400" rtl="0" eaLnBrk="1" latinLnBrk="0" hangingPunct="1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28663" indent="-211138" algn="l" defTabSz="914400" rtl="0" eaLnBrk="1" latinLnBrk="0" hangingPunct="1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 lang="en-US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81075" indent="-239713" algn="l" defTabSz="914400" rtl="0" eaLnBrk="1" latinLnBrk="0" hangingPunct="1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19200" indent="-225425" algn="l" defTabSz="914400" rtl="0" eaLnBrk="1" latinLnBrk="0" hangingPunct="1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30000"/>
              </a:spcBef>
            </a:pPr>
            <a:r>
              <a:rPr lang="pl-PL" dirty="0" smtClean="0"/>
              <a:t>Dostarcza rozwiązania i usługi </a:t>
            </a:r>
            <a:r>
              <a:rPr lang="en-GB" dirty="0" smtClean="0"/>
              <a:t>IT </a:t>
            </a:r>
            <a:r>
              <a:rPr lang="pl-PL" dirty="0" smtClean="0"/>
              <a:t>dla całej grupy Volvo</a:t>
            </a:r>
          </a:p>
          <a:p>
            <a:pPr>
              <a:spcBef>
                <a:spcPct val="30000"/>
              </a:spcBef>
            </a:pPr>
            <a:r>
              <a:rPr lang="pl-PL" dirty="0" smtClean="0"/>
              <a:t>Wspiera wszystkie gałęzie biznesu Volvo (Trucks, </a:t>
            </a:r>
            <a:r>
              <a:rPr lang="pl-PL" dirty="0" err="1" smtClean="0"/>
              <a:t>Buses</a:t>
            </a:r>
            <a:r>
              <a:rPr lang="pl-PL" dirty="0" smtClean="0"/>
              <a:t>, Construction </a:t>
            </a:r>
            <a:r>
              <a:rPr lang="pl-PL" dirty="0" err="1" smtClean="0"/>
              <a:t>Equipment</a:t>
            </a:r>
            <a:r>
              <a:rPr lang="pl-PL" dirty="0" smtClean="0"/>
              <a:t>, </a:t>
            </a:r>
            <a:r>
              <a:rPr lang="pl-PL" dirty="0" err="1" smtClean="0"/>
              <a:t>Penta</a:t>
            </a:r>
            <a:r>
              <a:rPr lang="pl-PL" dirty="0"/>
              <a:t>,</a:t>
            </a:r>
            <a:r>
              <a:rPr lang="pl-PL" dirty="0" smtClean="0"/>
              <a:t> Financial Services, HR, IT)</a:t>
            </a:r>
          </a:p>
          <a:p>
            <a:pPr>
              <a:spcBef>
                <a:spcPct val="30000"/>
              </a:spcBef>
            </a:pPr>
            <a:r>
              <a:rPr lang="pl-PL" dirty="0" smtClean="0"/>
              <a:t>Ponad</a:t>
            </a:r>
            <a:r>
              <a:rPr lang="en-GB" dirty="0" smtClean="0"/>
              <a:t> </a:t>
            </a:r>
            <a:r>
              <a:rPr lang="pl-PL" dirty="0" smtClean="0"/>
              <a:t>8</a:t>
            </a:r>
            <a:r>
              <a:rPr lang="en-GB" dirty="0" smtClean="0"/>
              <a:t>000 </a:t>
            </a:r>
            <a:r>
              <a:rPr lang="pl-PL" dirty="0" smtClean="0"/>
              <a:t>pracowników globalnie, 800 w Polsce</a:t>
            </a:r>
          </a:p>
          <a:p>
            <a:pPr>
              <a:spcBef>
                <a:spcPct val="30000"/>
              </a:spcBef>
            </a:pPr>
            <a:r>
              <a:rPr lang="pl-PL" dirty="0" smtClean="0"/>
              <a:t>Szeroka gama technologii oraz gotowych produktów i aplikacji</a:t>
            </a:r>
            <a:endParaRPr lang="en-GB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114300" y="4854574"/>
            <a:ext cx="9037638" cy="1260476"/>
            <a:chOff x="114300" y="4863627"/>
            <a:chExt cx="9037638" cy="1260476"/>
          </a:xfrm>
        </p:grpSpPr>
        <p:grpSp>
          <p:nvGrpSpPr>
            <p:cNvPr id="14" name="Group 13"/>
            <p:cNvGrpSpPr/>
            <p:nvPr/>
          </p:nvGrpSpPr>
          <p:grpSpPr>
            <a:xfrm>
              <a:off x="114300" y="4863627"/>
              <a:ext cx="9037638" cy="1260476"/>
              <a:chOff x="114300" y="4854574"/>
              <a:chExt cx="9037638" cy="1260476"/>
            </a:xfrm>
          </p:grpSpPr>
          <p:grpSp>
            <p:nvGrpSpPr>
              <p:cNvPr id="16" name="Group 11"/>
              <p:cNvGrpSpPr>
                <a:grpSpLocks/>
              </p:cNvGrpSpPr>
              <p:nvPr/>
            </p:nvGrpSpPr>
            <p:grpSpPr bwMode="auto">
              <a:xfrm>
                <a:off x="114300" y="4854575"/>
                <a:ext cx="9037638" cy="1260475"/>
                <a:chOff x="72" y="3058"/>
                <a:chExt cx="5693" cy="794"/>
              </a:xfrm>
            </p:grpSpPr>
            <p:pic>
              <p:nvPicPr>
                <p:cNvPr id="18" name="Picture 12" descr="G_3,5x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9" y="3058"/>
                  <a:ext cx="800" cy="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" name="Picture 13" descr="B_3,5x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8" y="3058"/>
                  <a:ext cx="800" cy="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14" descr="C_3,5x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65" y="3058"/>
                  <a:ext cx="800" cy="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Picture 15" descr="D_3,5x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" y="3058"/>
                  <a:ext cx="800" cy="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Picture 16" descr="F_3,5x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34" y="3058"/>
                  <a:ext cx="800" cy="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17" descr="A_3,5x3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7" y="3058"/>
                  <a:ext cx="800" cy="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18" descr="H_3,5x3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03" y="3058"/>
                  <a:ext cx="800" cy="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7325" y="4854574"/>
                <a:ext cx="1270000" cy="1260475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113" y="4863627"/>
              <a:ext cx="1270000" cy="1260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108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11427"/>
          <a:stretch/>
        </p:blipFill>
        <p:spPr>
          <a:xfrm>
            <a:off x="-1" y="0"/>
            <a:ext cx="9143999" cy="6129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39725" y="6619875"/>
            <a:ext cx="503238" cy="207963"/>
          </a:xfrm>
          <a:prstGeom prst="rect">
            <a:avLst/>
          </a:prstGeom>
        </p:spPr>
        <p:txBody>
          <a:bodyPr/>
          <a:lstStyle/>
          <a:p>
            <a:fld id="{40E9AD42-C178-4DDF-86C3-EDC77BEDCFC5}" type="slidenum">
              <a:rPr lang="en-US" noProof="0" smtClean="0"/>
              <a:pPr/>
              <a:t>70</a:t>
            </a:fld>
            <a:endParaRPr lang="en-US" noProof="0" dirty="0"/>
          </a:p>
        </p:txBody>
      </p:sp>
      <p:grpSp>
        <p:nvGrpSpPr>
          <p:cNvPr id="3" name="Group 2"/>
          <p:cNvGrpSpPr/>
          <p:nvPr/>
        </p:nvGrpSpPr>
        <p:grpSpPr>
          <a:xfrm>
            <a:off x="19" y="4683527"/>
            <a:ext cx="5881797" cy="1315318"/>
            <a:chOff x="19" y="4683527"/>
            <a:chExt cx="5881797" cy="1315318"/>
          </a:xfrm>
        </p:grpSpPr>
        <p:sp>
          <p:nvSpPr>
            <p:cNvPr id="11" name="Rectangle 10"/>
            <p:cNvSpPr/>
            <p:nvPr/>
          </p:nvSpPr>
          <p:spPr>
            <a:xfrm>
              <a:off x="19" y="4683527"/>
              <a:ext cx="5881797" cy="1315318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smtClean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356" y="5039606"/>
              <a:ext cx="5869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 sz="3200" b="1" dirty="0" smtClean="0"/>
                <a:t>Pytania?</a:t>
              </a:r>
              <a:endParaRPr lang="sv-SE" sz="3200" dirty="0" smtClean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240923" y="568837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6049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11427"/>
          <a:stretch/>
        </p:blipFill>
        <p:spPr>
          <a:xfrm>
            <a:off x="-1" y="0"/>
            <a:ext cx="9143999" cy="6129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39725" y="6619875"/>
            <a:ext cx="503238" cy="207963"/>
          </a:xfrm>
          <a:prstGeom prst="rect">
            <a:avLst/>
          </a:prstGeom>
        </p:spPr>
        <p:txBody>
          <a:bodyPr/>
          <a:lstStyle/>
          <a:p>
            <a:fld id="{40E9AD42-C178-4DDF-86C3-EDC77BEDCFC5}" type="slidenum">
              <a:rPr lang="en-US" noProof="0" smtClean="0"/>
              <a:pPr/>
              <a:t>71</a:t>
            </a:fld>
            <a:endParaRPr lang="en-US" noProof="0" dirty="0"/>
          </a:p>
        </p:txBody>
      </p:sp>
      <p:grpSp>
        <p:nvGrpSpPr>
          <p:cNvPr id="3" name="Group 2"/>
          <p:cNvGrpSpPr/>
          <p:nvPr/>
        </p:nvGrpSpPr>
        <p:grpSpPr>
          <a:xfrm>
            <a:off x="19" y="4683527"/>
            <a:ext cx="5881797" cy="1547490"/>
            <a:chOff x="19" y="4683527"/>
            <a:chExt cx="5881797" cy="1547490"/>
          </a:xfrm>
        </p:grpSpPr>
        <p:sp>
          <p:nvSpPr>
            <p:cNvPr id="11" name="Rectangle 10"/>
            <p:cNvSpPr/>
            <p:nvPr/>
          </p:nvSpPr>
          <p:spPr>
            <a:xfrm>
              <a:off x="19" y="4683527"/>
              <a:ext cx="5881797" cy="1315318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smtClean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356" y="4692134"/>
              <a:ext cx="5869459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 sz="3200" b="1" dirty="0" smtClean="0"/>
                <a:t>Dziękujemy!</a:t>
              </a:r>
            </a:p>
            <a:p>
              <a:pPr algn="ctr">
                <a:spcBef>
                  <a:spcPts val="600"/>
                </a:spcBef>
              </a:pPr>
              <a:endParaRPr lang="pl-PL" sz="400" b="1" dirty="0" smtClean="0"/>
            </a:p>
            <a:p>
              <a:pPr algn="ctr"/>
              <a:r>
                <a:rPr lang="pl-PL" sz="1200" b="1" dirty="0"/>
                <a:t>agnieszka.grodzka</a:t>
              </a:r>
              <a:r>
                <a:rPr lang="en-US" sz="1200" b="1" dirty="0"/>
                <a:t>@volvo.com</a:t>
              </a:r>
              <a:endParaRPr lang="pl-PL" sz="1200" b="1" dirty="0"/>
            </a:p>
            <a:p>
              <a:pPr algn="ctr"/>
              <a:r>
                <a:rPr lang="pl-PL" sz="1200" b="1" dirty="0" smtClean="0"/>
                <a:t>andrzej.zdebik@volvo.com</a:t>
              </a:r>
              <a:endParaRPr lang="pl-PL" sz="1200" b="1" dirty="0"/>
            </a:p>
            <a:p>
              <a:pPr algn="ctr"/>
              <a:r>
                <a:rPr lang="en-US" sz="1200" b="1" dirty="0" smtClean="0"/>
                <a:t>www.volvo.com</a:t>
              </a:r>
              <a:endParaRPr lang="en-US" sz="1200" b="1" dirty="0"/>
            </a:p>
            <a:p>
              <a:pPr algn="ctr">
                <a:spcBef>
                  <a:spcPts val="600"/>
                </a:spcBef>
              </a:pPr>
              <a:endParaRPr lang="sv-SE" sz="1200" dirty="0" smtClean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240923" y="568837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3773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39725" y="6619875"/>
            <a:ext cx="503238" cy="207963"/>
          </a:xfrm>
          <a:prstGeom prst="rect">
            <a:avLst/>
          </a:prstGeom>
        </p:spPr>
        <p:txBody>
          <a:bodyPr/>
          <a:lstStyle/>
          <a:p>
            <a:fld id="{40E9AD42-C178-4DDF-86C3-EDC77BEDCFC5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19088" y="441325"/>
            <a:ext cx="839311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l-PL" dirty="0" smtClean="0"/>
              <a:t>Volvo Group IT</a:t>
            </a:r>
            <a:endParaRPr lang="sv-SE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282" y="1553555"/>
            <a:ext cx="1095376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15" y="2893021"/>
            <a:ext cx="1628974" cy="162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082" y="4593024"/>
            <a:ext cx="2556694" cy="63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30" y="3142088"/>
            <a:ext cx="1884623" cy="106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614" y="3501816"/>
            <a:ext cx="1399983" cy="116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32614"/>
            <a:ext cx="1326475" cy="86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63" y="4521995"/>
            <a:ext cx="2035082" cy="152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64" y="2730300"/>
            <a:ext cx="2612082" cy="5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Znalezione obrazy dla zapytania enterprise architec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26" y="1632614"/>
            <a:ext cx="2268662" cy="61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249" y="3275595"/>
            <a:ext cx="1171464" cy="117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268" y="5141628"/>
            <a:ext cx="1385186" cy="92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26" descr="Znalezione obrazy dla zapytania mysq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66" y="2314346"/>
            <a:ext cx="1152453" cy="84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70" y="5363431"/>
            <a:ext cx="1314262" cy="57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092" y="1425926"/>
            <a:ext cx="839777" cy="83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0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9088" y="441325"/>
            <a:ext cx="8397875" cy="1143000"/>
          </a:xfrm>
        </p:spPr>
        <p:txBody>
          <a:bodyPr/>
          <a:lstStyle/>
          <a:p>
            <a:r>
              <a:rPr lang="pl-PL" sz="2400" dirty="0"/>
              <a:t>Grupa </a:t>
            </a:r>
            <a:r>
              <a:rPr lang="pl-PL" sz="2400" dirty="0" smtClean="0"/>
              <a:t>Volvo</a:t>
            </a:r>
            <a:br>
              <a:rPr lang="pl-PL" sz="2400" dirty="0" smtClean="0"/>
            </a:br>
            <a:r>
              <a:rPr lang="pl-PL" sz="1800" dirty="0" smtClean="0"/>
              <a:t>Volvo Polska Sp </a:t>
            </a:r>
            <a:r>
              <a:rPr lang="pl-PL" sz="1800" dirty="0"/>
              <a:t>z</a:t>
            </a:r>
            <a:r>
              <a:rPr lang="pl-PL" sz="1800" dirty="0" smtClean="0"/>
              <a:t>.o.o 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1800" dirty="0" smtClean="0"/>
              <a:t>Wrocław ul. Mydlana 2 </a:t>
            </a:r>
            <a:endParaRPr lang="en-GB" sz="180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92" y="1517744"/>
            <a:ext cx="8179940" cy="4590161"/>
            <a:chOff x="280492" y="1340768"/>
            <a:chExt cx="8179940" cy="459016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92" y="1340768"/>
              <a:ext cx="8179940" cy="459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 bwMode="auto">
            <a:xfrm>
              <a:off x="6660232" y="2276872"/>
              <a:ext cx="720080" cy="72008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75" y="1527576"/>
            <a:ext cx="8141344" cy="464895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339725" y="6619875"/>
            <a:ext cx="503238" cy="207963"/>
          </a:xfrm>
          <a:prstGeom prst="rect">
            <a:avLst/>
          </a:prstGeom>
        </p:spPr>
        <p:txBody>
          <a:bodyPr/>
          <a:lstStyle/>
          <a:p>
            <a:fld id="{40E9AD42-C178-4DDF-86C3-EDC77BEDCFC5}" type="slidenum">
              <a:rPr lang="en-US" noProof="0" smtClean="0"/>
              <a:pPr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273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RXrnkWGUq5g8.Ncz94D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rQVLfJEkOPsT0XzOnRi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4JcELKYkib1laTXXyiP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hJj8MnEd0aWg_ri9ki3H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tK84x6mka5JjJYIHIGR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FkfH70AkOfVT4xJnZSv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Jmjgi7CU.W543xrRLoj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Mvnx89akeADa4C439VE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K9YRaq0a6VO9pG3L5S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nRkhKlQEiArJW2qOZuC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6nj2SUcU2dbc0EHOlFd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NkrA7yfEqKGd3lF13g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sQA4gz3kOXnLUIEv5G3A"/>
</p:tagLst>
</file>

<file path=ppt/theme/theme1.xml><?xml version="1.0" encoding="utf-8"?>
<a:theme xmlns:a="http://schemas.openxmlformats.org/drawingml/2006/main" name="4_Example_Landscape_VolvoIT">
  <a:themeElements>
    <a:clrScheme name="4_Example_Landscape_VolvoIT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FFFFFF"/>
      </a:accent3>
      <a:accent4>
        <a:srgbClr val="000000"/>
      </a:accent4>
      <a:accent5>
        <a:srgbClr val="D5DAE0"/>
      </a:accent5>
      <a:accent6>
        <a:srgbClr val="586C82"/>
      </a:accent6>
      <a:hlink>
        <a:srgbClr val="8FA8A0"/>
      </a:hlink>
      <a:folHlink>
        <a:srgbClr val="C7D3D0"/>
      </a:folHlink>
    </a:clrScheme>
    <a:fontScheme name="4_Example_Landscape_Volvo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Example_Landscape_VolvoIT 1">
        <a:dk1>
          <a:srgbClr val="000000"/>
        </a:dk1>
        <a:lt1>
          <a:srgbClr val="FFFFFF"/>
        </a:lt1>
        <a:dk2>
          <a:srgbClr val="616161"/>
        </a:dk2>
        <a:lt2>
          <a:srgbClr val="9D9E9C"/>
        </a:lt2>
        <a:accent1>
          <a:srgbClr val="B1BCC8"/>
        </a:accent1>
        <a:accent2>
          <a:srgbClr val="627890"/>
        </a:accent2>
        <a:accent3>
          <a:srgbClr val="FFFFFF"/>
        </a:accent3>
        <a:accent4>
          <a:srgbClr val="000000"/>
        </a:accent4>
        <a:accent5>
          <a:srgbClr val="D5DAE0"/>
        </a:accent5>
        <a:accent6>
          <a:srgbClr val="586C82"/>
        </a:accent6>
        <a:hlink>
          <a:srgbClr val="8FA8A0"/>
        </a:hlink>
        <a:folHlink>
          <a:srgbClr val="C7D3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ite_VolvoIT">
  <a:themeElements>
    <a:clrScheme name="White_VolvoIT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FFFFFF"/>
      </a:accent3>
      <a:accent4>
        <a:srgbClr val="000000"/>
      </a:accent4>
      <a:accent5>
        <a:srgbClr val="D5DAE0"/>
      </a:accent5>
      <a:accent6>
        <a:srgbClr val="586C82"/>
      </a:accent6>
      <a:hlink>
        <a:srgbClr val="8FA8A0"/>
      </a:hlink>
      <a:folHlink>
        <a:srgbClr val="C7D3D0"/>
      </a:folHlink>
    </a:clrScheme>
    <a:fontScheme name="White_Volvo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_VolvoIT 1">
        <a:dk1>
          <a:srgbClr val="000000"/>
        </a:dk1>
        <a:lt1>
          <a:srgbClr val="FFFFFF"/>
        </a:lt1>
        <a:dk2>
          <a:srgbClr val="616161"/>
        </a:dk2>
        <a:lt2>
          <a:srgbClr val="9D9E9C"/>
        </a:lt2>
        <a:accent1>
          <a:srgbClr val="B1BCC8"/>
        </a:accent1>
        <a:accent2>
          <a:srgbClr val="627890"/>
        </a:accent2>
        <a:accent3>
          <a:srgbClr val="FFFFFF"/>
        </a:accent3>
        <a:accent4>
          <a:srgbClr val="000000"/>
        </a:accent4>
        <a:accent5>
          <a:srgbClr val="D5DAE0"/>
        </a:accent5>
        <a:accent6>
          <a:srgbClr val="586C82"/>
        </a:accent6>
        <a:hlink>
          <a:srgbClr val="8FA8A0"/>
        </a:hlink>
        <a:folHlink>
          <a:srgbClr val="C7D3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Example_Landscape_VolvoIT">
  <a:themeElements>
    <a:clrScheme name="4_Example_Landscape_VolvoIT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FFFFFF"/>
      </a:accent3>
      <a:accent4>
        <a:srgbClr val="000000"/>
      </a:accent4>
      <a:accent5>
        <a:srgbClr val="D5DAE0"/>
      </a:accent5>
      <a:accent6>
        <a:srgbClr val="586C82"/>
      </a:accent6>
      <a:hlink>
        <a:srgbClr val="8FA8A0"/>
      </a:hlink>
      <a:folHlink>
        <a:srgbClr val="C7D3D0"/>
      </a:folHlink>
    </a:clrScheme>
    <a:fontScheme name="4_Example_Landscape_Volvo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Example_Landscape_VolvoIT 1">
        <a:dk1>
          <a:srgbClr val="000000"/>
        </a:dk1>
        <a:lt1>
          <a:srgbClr val="FFFFFF"/>
        </a:lt1>
        <a:dk2>
          <a:srgbClr val="616161"/>
        </a:dk2>
        <a:lt2>
          <a:srgbClr val="9D9E9C"/>
        </a:lt2>
        <a:accent1>
          <a:srgbClr val="B1BCC8"/>
        </a:accent1>
        <a:accent2>
          <a:srgbClr val="627890"/>
        </a:accent2>
        <a:accent3>
          <a:srgbClr val="FFFFFF"/>
        </a:accent3>
        <a:accent4>
          <a:srgbClr val="000000"/>
        </a:accent4>
        <a:accent5>
          <a:srgbClr val="D5DAE0"/>
        </a:accent5>
        <a:accent6>
          <a:srgbClr val="586C82"/>
        </a:accent6>
        <a:hlink>
          <a:srgbClr val="8FA8A0"/>
        </a:hlink>
        <a:folHlink>
          <a:srgbClr val="C7D3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11218</TotalTime>
  <Words>1659</Words>
  <Application>Microsoft Office PowerPoint</Application>
  <PresentationFormat>On-screen Show (4:3)</PresentationFormat>
  <Paragraphs>603</Paragraphs>
  <Slides>71</Slides>
  <Notes>71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4_Example_Landscape_VolvoIT</vt:lpstr>
      <vt:lpstr>White_VolvoIT</vt:lpstr>
      <vt:lpstr>5_Example_Landscape_VolvoIT</vt:lpstr>
      <vt:lpstr>PowerPoint Presentation</vt:lpstr>
      <vt:lpstr>Agnieszka Grodzka agnieszka.grodzka@volvo.com   </vt:lpstr>
      <vt:lpstr>Andrzej Zdebik andrzej.zdebik@volvo.com</vt:lpstr>
      <vt:lpstr>PowerPoint Presentation</vt:lpstr>
      <vt:lpstr>Grupa Volvo  Nasze marki</vt:lpstr>
      <vt:lpstr>PowerPoint Presentation</vt:lpstr>
      <vt:lpstr>Volvo Group IT</vt:lpstr>
      <vt:lpstr>PowerPoint Presentation</vt:lpstr>
      <vt:lpstr>Grupa Volvo Volvo Polska Sp z.o.o  Wrocław ul. Mydlana 2 </vt:lpstr>
      <vt:lpstr>PowerPoint Presentation</vt:lpstr>
      <vt:lpstr>PowerPoint Presentation</vt:lpstr>
      <vt:lpstr>Agenda</vt:lpstr>
      <vt:lpstr>Proces testowy</vt:lpstr>
      <vt:lpstr>Planowanie i nadzór</vt:lpstr>
      <vt:lpstr>Analiza i projektowanie testów</vt:lpstr>
      <vt:lpstr>Implementacja i wykonanie testów</vt:lpstr>
      <vt:lpstr>Ocena spełnienia kryteriów zakończenia i raportowanie</vt:lpstr>
      <vt:lpstr>Czynności zamykające testy</vt:lpstr>
      <vt:lpstr>Cykle testowe – Model Kaskadowy</vt:lpstr>
      <vt:lpstr>Model V (Model Sekwencyjny)</vt:lpstr>
      <vt:lpstr>Modele Iteracyjno-Przyrostowe</vt:lpstr>
      <vt:lpstr>Jira - Backlog</vt:lpstr>
      <vt:lpstr>Jira – board dla bieżącego sprintu</vt:lpstr>
      <vt:lpstr>Agenda</vt:lpstr>
      <vt:lpstr>Techniki testowe</vt:lpstr>
      <vt:lpstr>Techniki statyczne</vt:lpstr>
      <vt:lpstr>Techniki projektowania testów</vt:lpstr>
      <vt:lpstr>Techniki Black-box Partycje równoważne</vt:lpstr>
      <vt:lpstr>Techniki Black-box Partycje równoważne</vt:lpstr>
      <vt:lpstr>Techniki Black-box Analiza wartości brzegowych</vt:lpstr>
      <vt:lpstr>Techniki Black-box Analiza wartości brzegowych</vt:lpstr>
      <vt:lpstr>Techniki Black-box Tablice decyzyjne</vt:lpstr>
      <vt:lpstr>Techniki Black-box Tablice decyzyjne</vt:lpstr>
      <vt:lpstr>Techniki Black-box Przejścia między stanami</vt:lpstr>
      <vt:lpstr>Techniki Black-box Przejścia między stanami</vt:lpstr>
      <vt:lpstr>Techniki Black-box Przypadki użycia</vt:lpstr>
      <vt:lpstr>Techniki White-box Pokrycie instrukcji</vt:lpstr>
      <vt:lpstr>Techniki White-box Pokrycie decyzji</vt:lpstr>
      <vt:lpstr>Agenda</vt:lpstr>
      <vt:lpstr>Strategia testowa</vt:lpstr>
      <vt:lpstr>Typy strategii testowych</vt:lpstr>
      <vt:lpstr>Typy strategii testowych</vt:lpstr>
      <vt:lpstr>Typy strategii testowych</vt:lpstr>
      <vt:lpstr>Typy strategii testowych</vt:lpstr>
      <vt:lpstr>Struktura testów – typy testów</vt:lpstr>
      <vt:lpstr>Struktura testów – typy testów</vt:lpstr>
      <vt:lpstr>Struktura testów – poziomy testów</vt:lpstr>
      <vt:lpstr>Agenda</vt:lpstr>
      <vt:lpstr>Planowanie i organizacja Master test plan / test plan</vt:lpstr>
      <vt:lpstr>Planowanie i organizacja Podział testów w zespole </vt:lpstr>
      <vt:lpstr>Planowanie i organizacja Harmonogram testowania – Gantt chart  </vt:lpstr>
      <vt:lpstr>Planowanie i organizacja Cykl życia błędu </vt:lpstr>
      <vt:lpstr>Planowanie i organizacja Zgłoszenie błędu </vt:lpstr>
      <vt:lpstr>Planowanie i organizacja Monitorowanie i nadzorowanie testów </vt:lpstr>
      <vt:lpstr>Planowanie i organizacja Przebieg wykonania testów </vt:lpstr>
      <vt:lpstr>Planowanie i organizacja Liczba znalezionych, naprawionych błędów </vt:lpstr>
      <vt:lpstr>Planowanie i organizacja Skład zespołu testowego </vt:lpstr>
      <vt:lpstr>Planowanie i organizacja Raport z testów </vt:lpstr>
      <vt:lpstr>Agenda</vt:lpstr>
      <vt:lpstr>Metryki testowe</vt:lpstr>
      <vt:lpstr>Narzędzia testowe</vt:lpstr>
      <vt:lpstr>Jira – narzędzie do śledzenia defektów</vt:lpstr>
      <vt:lpstr>Jira – filtrowanie defektów</vt:lpstr>
      <vt:lpstr>Jira – statystyki testowe</vt:lpstr>
      <vt:lpstr>HP Quality Center  - baza przypadków testowych</vt:lpstr>
      <vt:lpstr>HP Quality Center  - śledzenie rezultatów testów</vt:lpstr>
      <vt:lpstr>HP Quality Center  - progres testów</vt:lpstr>
      <vt:lpstr>HP Quality Center  - statystyki testowe</vt:lpstr>
      <vt:lpstr>PROGRAM PRAKTYK LETNICH  lipiec – wrzesień 2018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Zajac Piotr</dc:creator>
  <cp:lastModifiedBy>Zdebik Andrzej</cp:lastModifiedBy>
  <cp:revision>653</cp:revision>
  <cp:lastPrinted>2017-01-25T09:48:08Z</cp:lastPrinted>
  <dcterms:created xsi:type="dcterms:W3CDTF">2013-11-25T08:03:15Z</dcterms:created>
  <dcterms:modified xsi:type="dcterms:W3CDTF">2017-12-02T13:05:08Z</dcterms:modified>
</cp:coreProperties>
</file>